
<file path=[Content_Types].xml><?xml version="1.0" encoding="utf-8"?>
<Types xmlns="http://schemas.openxmlformats.org/package/2006/content-types">
  <Default ContentType="application/xml" Extension="xml"/>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15.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17.xml"/>
  <Override ContentType="application/vnd.openxmlformats-officedocument.presentationml.notesSlide+xml" PartName="/ppt/notesSlides/notesSlide19.xml"/>
  <Override ContentType="application/vnd.openxmlformats-officedocument.presentationml.notesSlide+xml" PartName="/ppt/notesSlides/notesSlide16.xml"/>
  <Override ContentType="application/vnd.openxmlformats-officedocument.presentationml.notesSlide+xml" PartName="/ppt/notesSlides/notesSlide8.xml"/>
  <Override ContentType="application/vnd.openxmlformats-officedocument.presentationml.notesSlide+xml" PartName="/ppt/notesSlides/notesSlide14.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19.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59"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 id="270" r:id="rId20"/>
    <p:sldId id="271" r:id="rId21"/>
    <p:sldId id="272" r:id="rId22"/>
    <p:sldId id="273" r:id="rId23"/>
    <p:sldId id="274" r:id="rId24"/>
  </p:sldIdLst>
  <p:sldSz cy="5143500" cx="9144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747775"/>
          </p15:clr>
        </p15:guide>
        <p15:guide id="2" pos="2880">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slide" Target="slides/slide15.xml"/><Relationship Id="rId11" Type="http://schemas.openxmlformats.org/officeDocument/2006/relationships/slide" Target="slides/slide6.xml"/><Relationship Id="rId22" Type="http://schemas.openxmlformats.org/officeDocument/2006/relationships/slide" Target="slides/slide17.xml"/><Relationship Id="rId10" Type="http://schemas.openxmlformats.org/officeDocument/2006/relationships/slide" Target="slides/slide5.xml"/><Relationship Id="rId21" Type="http://schemas.openxmlformats.org/officeDocument/2006/relationships/slide" Target="slides/slide16.xml"/><Relationship Id="rId13" Type="http://schemas.openxmlformats.org/officeDocument/2006/relationships/slide" Target="slides/slide8.xml"/><Relationship Id="rId24" Type="http://schemas.openxmlformats.org/officeDocument/2006/relationships/slide" Target="slides/slide19.xml"/><Relationship Id="rId12" Type="http://schemas.openxmlformats.org/officeDocument/2006/relationships/slide" Target="slides/slide7.xml"/><Relationship Id="rId23" Type="http://schemas.openxmlformats.org/officeDocument/2006/relationships/slide" Target="slides/slide18.xml"/><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15" Type="http://schemas.openxmlformats.org/officeDocument/2006/relationships/slide" Target="slides/slide10.xml"/><Relationship Id="rId14" Type="http://schemas.openxmlformats.org/officeDocument/2006/relationships/slide" Target="slides/slide9.xml"/><Relationship Id="rId17" Type="http://schemas.openxmlformats.org/officeDocument/2006/relationships/slide" Target="slides/slide12.xml"/><Relationship Id="rId16" Type="http://schemas.openxmlformats.org/officeDocument/2006/relationships/slide" Target="slides/slide11.xml"/><Relationship Id="rId5" Type="http://schemas.openxmlformats.org/officeDocument/2006/relationships/notesMaster" Target="notesMasters/notesMaster1.xml"/><Relationship Id="rId19" Type="http://schemas.openxmlformats.org/officeDocument/2006/relationships/slide" Target="slides/slide14.xml"/><Relationship Id="rId6" Type="http://schemas.openxmlformats.org/officeDocument/2006/relationships/slide" Target="slides/slide1.xml"/><Relationship Id="rId18" Type="http://schemas.openxmlformats.org/officeDocument/2006/relationships/slide" Target="slides/slide13.xml"/><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0" name="Shape 50"/>
        <p:cNvGrpSpPr/>
        <p:nvPr/>
      </p:nvGrpSpPr>
      <p:grpSpPr>
        <a:xfrm>
          <a:off x="0" y="0"/>
          <a:ext cx="0" cy="0"/>
          <a:chOff x="0" y="0"/>
          <a:chExt cx="0" cy="0"/>
        </a:xfrm>
      </p:grpSpPr>
      <p:sp>
        <p:nvSpPr>
          <p:cNvPr id="51" name="Google Shape;51;g35bc0a844e6_1_1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52" name="Google Shape;52;g35bc0a844e6_1_1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4" name="Shape 104"/>
        <p:cNvGrpSpPr/>
        <p:nvPr/>
      </p:nvGrpSpPr>
      <p:grpSpPr>
        <a:xfrm>
          <a:off x="0" y="0"/>
          <a:ext cx="0" cy="0"/>
          <a:chOff x="0" y="0"/>
          <a:chExt cx="0" cy="0"/>
        </a:xfrm>
      </p:grpSpPr>
      <p:sp>
        <p:nvSpPr>
          <p:cNvPr id="105" name="Google Shape;105;g35bc0a844e6_0_25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06" name="Google Shape;106;g35bc0a844e6_0_25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0" name="Shape 110"/>
        <p:cNvGrpSpPr/>
        <p:nvPr/>
      </p:nvGrpSpPr>
      <p:grpSpPr>
        <a:xfrm>
          <a:off x="0" y="0"/>
          <a:ext cx="0" cy="0"/>
          <a:chOff x="0" y="0"/>
          <a:chExt cx="0" cy="0"/>
        </a:xfrm>
      </p:grpSpPr>
      <p:sp>
        <p:nvSpPr>
          <p:cNvPr id="111" name="Google Shape;111;g35bc0a844e6_0_25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12" name="Google Shape;112;g35bc0a844e6_0_25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6" name="Shape 116"/>
        <p:cNvGrpSpPr/>
        <p:nvPr/>
      </p:nvGrpSpPr>
      <p:grpSpPr>
        <a:xfrm>
          <a:off x="0" y="0"/>
          <a:ext cx="0" cy="0"/>
          <a:chOff x="0" y="0"/>
          <a:chExt cx="0" cy="0"/>
        </a:xfrm>
      </p:grpSpPr>
      <p:sp>
        <p:nvSpPr>
          <p:cNvPr id="117" name="Google Shape;117;g35bc0a844e6_0_26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18" name="Google Shape;118;g35bc0a844e6_0_26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2" name="Shape 122"/>
        <p:cNvGrpSpPr/>
        <p:nvPr/>
      </p:nvGrpSpPr>
      <p:grpSpPr>
        <a:xfrm>
          <a:off x="0" y="0"/>
          <a:ext cx="0" cy="0"/>
          <a:chOff x="0" y="0"/>
          <a:chExt cx="0" cy="0"/>
        </a:xfrm>
      </p:grpSpPr>
      <p:sp>
        <p:nvSpPr>
          <p:cNvPr id="123" name="Google Shape;123;g35bc0a844e6_0_26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24" name="Google Shape;124;g35bc0a844e6_0_26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8" name="Shape 128"/>
        <p:cNvGrpSpPr/>
        <p:nvPr/>
      </p:nvGrpSpPr>
      <p:grpSpPr>
        <a:xfrm>
          <a:off x="0" y="0"/>
          <a:ext cx="0" cy="0"/>
          <a:chOff x="0" y="0"/>
          <a:chExt cx="0" cy="0"/>
        </a:xfrm>
      </p:grpSpPr>
      <p:sp>
        <p:nvSpPr>
          <p:cNvPr id="129" name="Google Shape;129;g35bc0a844e6_0_27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30" name="Google Shape;130;g35bc0a844e6_0_27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4" name="Shape 134"/>
        <p:cNvGrpSpPr/>
        <p:nvPr/>
      </p:nvGrpSpPr>
      <p:grpSpPr>
        <a:xfrm>
          <a:off x="0" y="0"/>
          <a:ext cx="0" cy="0"/>
          <a:chOff x="0" y="0"/>
          <a:chExt cx="0" cy="0"/>
        </a:xfrm>
      </p:grpSpPr>
      <p:sp>
        <p:nvSpPr>
          <p:cNvPr id="135" name="Google Shape;135;g35bc0a844e6_0_27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36" name="Google Shape;136;g35bc0a844e6_0_27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0" name="Shape 140"/>
        <p:cNvGrpSpPr/>
        <p:nvPr/>
      </p:nvGrpSpPr>
      <p:grpSpPr>
        <a:xfrm>
          <a:off x="0" y="0"/>
          <a:ext cx="0" cy="0"/>
          <a:chOff x="0" y="0"/>
          <a:chExt cx="0" cy="0"/>
        </a:xfrm>
      </p:grpSpPr>
      <p:sp>
        <p:nvSpPr>
          <p:cNvPr id="141" name="Google Shape;141;g35bc0a844e6_0_28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42" name="Google Shape;142;g35bc0a844e6_0_28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6" name="Shape 146"/>
        <p:cNvGrpSpPr/>
        <p:nvPr/>
      </p:nvGrpSpPr>
      <p:grpSpPr>
        <a:xfrm>
          <a:off x="0" y="0"/>
          <a:ext cx="0" cy="0"/>
          <a:chOff x="0" y="0"/>
          <a:chExt cx="0" cy="0"/>
        </a:xfrm>
      </p:grpSpPr>
      <p:sp>
        <p:nvSpPr>
          <p:cNvPr id="147" name="Google Shape;147;g35bc0a844e6_0_28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48" name="Google Shape;148;g35bc0a844e6_0_28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2" name="Shape 152"/>
        <p:cNvGrpSpPr/>
        <p:nvPr/>
      </p:nvGrpSpPr>
      <p:grpSpPr>
        <a:xfrm>
          <a:off x="0" y="0"/>
          <a:ext cx="0" cy="0"/>
          <a:chOff x="0" y="0"/>
          <a:chExt cx="0" cy="0"/>
        </a:xfrm>
      </p:grpSpPr>
      <p:sp>
        <p:nvSpPr>
          <p:cNvPr id="153" name="Google Shape;153;g35bc0a844e6_1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54" name="Google Shape;154;g35bc0a844e6_1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8" name="Shape 158"/>
        <p:cNvGrpSpPr/>
        <p:nvPr/>
      </p:nvGrpSpPr>
      <p:grpSpPr>
        <a:xfrm>
          <a:off x="0" y="0"/>
          <a:ext cx="0" cy="0"/>
          <a:chOff x="0" y="0"/>
          <a:chExt cx="0" cy="0"/>
        </a:xfrm>
      </p:grpSpPr>
      <p:sp>
        <p:nvSpPr>
          <p:cNvPr id="159" name="Google Shape;159;g35bc0a844e6_0_29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60" name="Google Shape;160;g35bc0a844e6_0_29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6" name="Shape 56"/>
        <p:cNvGrpSpPr/>
        <p:nvPr/>
      </p:nvGrpSpPr>
      <p:grpSpPr>
        <a:xfrm>
          <a:off x="0" y="0"/>
          <a:ext cx="0" cy="0"/>
          <a:chOff x="0" y="0"/>
          <a:chExt cx="0" cy="0"/>
        </a:xfrm>
      </p:grpSpPr>
      <p:sp>
        <p:nvSpPr>
          <p:cNvPr id="57" name="Google Shape;57;g35bc0a844e6_1_1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58" name="Google Shape;58;g35bc0a844e6_1_1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2" name="Shape 62"/>
        <p:cNvGrpSpPr/>
        <p:nvPr/>
      </p:nvGrpSpPr>
      <p:grpSpPr>
        <a:xfrm>
          <a:off x="0" y="0"/>
          <a:ext cx="0" cy="0"/>
          <a:chOff x="0" y="0"/>
          <a:chExt cx="0" cy="0"/>
        </a:xfrm>
      </p:grpSpPr>
      <p:sp>
        <p:nvSpPr>
          <p:cNvPr id="63" name="Google Shape;63;g35bc0a844e6_0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64" name="Google Shape;64;g35bc0a844e6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8" name="Shape 68"/>
        <p:cNvGrpSpPr/>
        <p:nvPr/>
      </p:nvGrpSpPr>
      <p:grpSpPr>
        <a:xfrm>
          <a:off x="0" y="0"/>
          <a:ext cx="0" cy="0"/>
          <a:chOff x="0" y="0"/>
          <a:chExt cx="0" cy="0"/>
        </a:xfrm>
      </p:grpSpPr>
      <p:sp>
        <p:nvSpPr>
          <p:cNvPr id="69" name="Google Shape;69;g35bc0a844e6_0_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0" name="Google Shape;70;g35bc0a844e6_0_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4" name="Shape 74"/>
        <p:cNvGrpSpPr/>
        <p:nvPr/>
      </p:nvGrpSpPr>
      <p:grpSpPr>
        <a:xfrm>
          <a:off x="0" y="0"/>
          <a:ext cx="0" cy="0"/>
          <a:chOff x="0" y="0"/>
          <a:chExt cx="0" cy="0"/>
        </a:xfrm>
      </p:grpSpPr>
      <p:sp>
        <p:nvSpPr>
          <p:cNvPr id="75" name="Google Shape;75;g35bc0a844e6_0_1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6" name="Google Shape;76;g35bc0a844e6_0_1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0" name="Shape 80"/>
        <p:cNvGrpSpPr/>
        <p:nvPr/>
      </p:nvGrpSpPr>
      <p:grpSpPr>
        <a:xfrm>
          <a:off x="0" y="0"/>
          <a:ext cx="0" cy="0"/>
          <a:chOff x="0" y="0"/>
          <a:chExt cx="0" cy="0"/>
        </a:xfrm>
      </p:grpSpPr>
      <p:sp>
        <p:nvSpPr>
          <p:cNvPr id="81" name="Google Shape;81;g35bc0a844e6_0_23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82" name="Google Shape;82;g35bc0a844e6_0_23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6" name="Shape 86"/>
        <p:cNvGrpSpPr/>
        <p:nvPr/>
      </p:nvGrpSpPr>
      <p:grpSpPr>
        <a:xfrm>
          <a:off x="0" y="0"/>
          <a:ext cx="0" cy="0"/>
          <a:chOff x="0" y="0"/>
          <a:chExt cx="0" cy="0"/>
        </a:xfrm>
      </p:grpSpPr>
      <p:sp>
        <p:nvSpPr>
          <p:cNvPr id="87" name="Google Shape;87;g35bc0a844e6_0_23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88" name="Google Shape;88;g35bc0a844e6_0_23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2" name="Shape 92"/>
        <p:cNvGrpSpPr/>
        <p:nvPr/>
      </p:nvGrpSpPr>
      <p:grpSpPr>
        <a:xfrm>
          <a:off x="0" y="0"/>
          <a:ext cx="0" cy="0"/>
          <a:chOff x="0" y="0"/>
          <a:chExt cx="0" cy="0"/>
        </a:xfrm>
      </p:grpSpPr>
      <p:sp>
        <p:nvSpPr>
          <p:cNvPr id="93" name="Google Shape;93;g35bc0a844e6_0_24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94" name="Google Shape;94;g35bc0a844e6_0_24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8" name="Shape 98"/>
        <p:cNvGrpSpPr/>
        <p:nvPr/>
      </p:nvGrpSpPr>
      <p:grpSpPr>
        <a:xfrm>
          <a:off x="0" y="0"/>
          <a:ext cx="0" cy="0"/>
          <a:chOff x="0" y="0"/>
          <a:chExt cx="0" cy="0"/>
        </a:xfrm>
      </p:grpSpPr>
      <p:sp>
        <p:nvSpPr>
          <p:cNvPr id="99" name="Google Shape;99;g35bc0a844e6_0_24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00" name="Google Shape;100;g35bc0a844e6_0_24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txBox="1"/>
          <p:nvPr>
            <p:ph type="ctrTitle"/>
          </p:nvPr>
        </p:nvSpPr>
        <p:spPr>
          <a:xfrm>
            <a:off x="311708" y="744575"/>
            <a:ext cx="8520600" cy="2052600"/>
          </a:xfrm>
          <a:prstGeom prst="rect">
            <a:avLst/>
          </a:prstGeom>
        </p:spPr>
        <p:txBody>
          <a:bodyPr anchorCtr="0" anchor="b" bIns="91425" lIns="91425" spcFirstLastPara="1" rIns="91425" wrap="square" tIns="91425">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11" name="Google Shape;11;p2"/>
          <p:cNvSpPr txBox="1"/>
          <p:nvPr>
            <p:ph idx="1" type="subTitle"/>
          </p:nvPr>
        </p:nvSpPr>
        <p:spPr>
          <a:xfrm>
            <a:off x="311700" y="2834125"/>
            <a:ext cx="8520600" cy="7926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2" name="Google Shape;12;p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da"/>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4" name="Shape 44"/>
        <p:cNvGrpSpPr/>
        <p:nvPr/>
      </p:nvGrpSpPr>
      <p:grpSpPr>
        <a:xfrm>
          <a:off x="0" y="0"/>
          <a:ext cx="0" cy="0"/>
          <a:chOff x="0" y="0"/>
          <a:chExt cx="0" cy="0"/>
        </a:xfrm>
      </p:grpSpPr>
      <p:sp>
        <p:nvSpPr>
          <p:cNvPr id="45" name="Google Shape;45;p11"/>
          <p:cNvSpPr txBox="1"/>
          <p:nvPr>
            <p:ph hasCustomPrompt="1" type="title"/>
          </p:nvPr>
        </p:nvSpPr>
        <p:spPr>
          <a:xfrm>
            <a:off x="311700" y="1106125"/>
            <a:ext cx="8520600" cy="1963500"/>
          </a:xfrm>
          <a:prstGeom prst="rect">
            <a:avLst/>
          </a:prstGeom>
        </p:spPr>
        <p:txBody>
          <a:bodyPr anchorCtr="0" anchor="b" bIns="91425" lIns="91425" spcFirstLastPara="1" rIns="91425" wrap="square" tIns="91425">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p:nvPr>
            <p:ph idx="1" type="body"/>
          </p:nvPr>
        </p:nvSpPr>
        <p:spPr>
          <a:xfrm>
            <a:off x="311700" y="3152225"/>
            <a:ext cx="8520600" cy="1300800"/>
          </a:xfrm>
          <a:prstGeom prst="rect">
            <a:avLst/>
          </a:prstGeom>
        </p:spPr>
        <p:txBody>
          <a:bodyPr anchorCtr="0" anchor="t" bIns="91425" lIns="91425" spcFirstLastPara="1" rIns="91425" wrap="square" tIns="91425">
            <a:normAutofit/>
          </a:bodyPr>
          <a:lstStyle>
            <a:lvl1pPr indent="-342900" lvl="0" marL="457200" algn="ctr">
              <a:spcBef>
                <a:spcPts val="0"/>
              </a:spcBef>
              <a:spcAft>
                <a:spcPts val="0"/>
              </a:spcAft>
              <a:buSzPts val="1800"/>
              <a:buChar char="●"/>
              <a:defRPr/>
            </a:lvl1pPr>
            <a:lvl2pPr indent="-317500" lvl="1" marL="914400" algn="ctr">
              <a:spcBef>
                <a:spcPts val="0"/>
              </a:spcBef>
              <a:spcAft>
                <a:spcPts val="0"/>
              </a:spcAft>
              <a:buSzPts val="1400"/>
              <a:buChar char="○"/>
              <a:defRPr/>
            </a:lvl2pPr>
            <a:lvl3pPr indent="-317500" lvl="2" marL="1371600" algn="ctr">
              <a:spcBef>
                <a:spcPts val="0"/>
              </a:spcBef>
              <a:spcAft>
                <a:spcPts val="0"/>
              </a:spcAft>
              <a:buSzPts val="1400"/>
              <a:buChar char="■"/>
              <a:defRPr/>
            </a:lvl3pPr>
            <a:lvl4pPr indent="-317500" lvl="3" marL="1828800" algn="ctr">
              <a:spcBef>
                <a:spcPts val="0"/>
              </a:spcBef>
              <a:spcAft>
                <a:spcPts val="0"/>
              </a:spcAft>
              <a:buSzPts val="1400"/>
              <a:buChar char="●"/>
              <a:defRPr/>
            </a:lvl4pPr>
            <a:lvl5pPr indent="-317500" lvl="4" marL="2286000" algn="ctr">
              <a:spcBef>
                <a:spcPts val="0"/>
              </a:spcBef>
              <a:spcAft>
                <a:spcPts val="0"/>
              </a:spcAft>
              <a:buSzPts val="1400"/>
              <a:buChar char="○"/>
              <a:defRPr/>
            </a:lvl5pPr>
            <a:lvl6pPr indent="-317500" lvl="5" marL="2743200" algn="ctr">
              <a:spcBef>
                <a:spcPts val="0"/>
              </a:spcBef>
              <a:spcAft>
                <a:spcPts val="0"/>
              </a:spcAft>
              <a:buSzPts val="1400"/>
              <a:buChar char="■"/>
              <a:defRPr/>
            </a:lvl6pPr>
            <a:lvl7pPr indent="-317500" lvl="6" marL="3200400" algn="ctr">
              <a:spcBef>
                <a:spcPts val="0"/>
              </a:spcBef>
              <a:spcAft>
                <a:spcPts val="0"/>
              </a:spcAft>
              <a:buSzPts val="1400"/>
              <a:buChar char="●"/>
              <a:defRPr/>
            </a:lvl7pPr>
            <a:lvl8pPr indent="-317500" lvl="7" marL="3657600" algn="ctr">
              <a:spcBef>
                <a:spcPts val="0"/>
              </a:spcBef>
              <a:spcAft>
                <a:spcPts val="0"/>
              </a:spcAft>
              <a:buSzPts val="1400"/>
              <a:buChar char="○"/>
              <a:defRPr/>
            </a:lvl8pPr>
            <a:lvl9pPr indent="-317500" lvl="8" marL="4114800" algn="ctr">
              <a:spcBef>
                <a:spcPts val="0"/>
              </a:spcBef>
              <a:spcAft>
                <a:spcPts val="0"/>
              </a:spcAft>
              <a:buSzPts val="1400"/>
              <a:buChar char="■"/>
              <a:defRPr/>
            </a:lvl9pPr>
          </a:lstStyle>
          <a:p/>
        </p:txBody>
      </p:sp>
      <p:sp>
        <p:nvSpPr>
          <p:cNvPr id="47" name="Google Shape;47;p11"/>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da"/>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8" name="Shape 48"/>
        <p:cNvGrpSpPr/>
        <p:nvPr/>
      </p:nvGrpSpPr>
      <p:grpSpPr>
        <a:xfrm>
          <a:off x="0" y="0"/>
          <a:ext cx="0" cy="0"/>
          <a:chOff x="0" y="0"/>
          <a:chExt cx="0" cy="0"/>
        </a:xfrm>
      </p:grpSpPr>
      <p:sp>
        <p:nvSpPr>
          <p:cNvPr id="49" name="Google Shape;49;p1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da"/>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3" name="Shape 13"/>
        <p:cNvGrpSpPr/>
        <p:nvPr/>
      </p:nvGrpSpPr>
      <p:grpSpPr>
        <a:xfrm>
          <a:off x="0" y="0"/>
          <a:ext cx="0" cy="0"/>
          <a:chOff x="0" y="0"/>
          <a:chExt cx="0" cy="0"/>
        </a:xfrm>
      </p:grpSpPr>
      <p:sp>
        <p:nvSpPr>
          <p:cNvPr id="14" name="Google Shape;14;p3"/>
          <p:cNvSpPr txBox="1"/>
          <p:nvPr>
            <p:ph type="title"/>
          </p:nvPr>
        </p:nvSpPr>
        <p:spPr>
          <a:xfrm>
            <a:off x="311700" y="2150850"/>
            <a:ext cx="8520600" cy="841800"/>
          </a:xfrm>
          <a:prstGeom prst="rect">
            <a:avLst/>
          </a:prstGeom>
        </p:spPr>
        <p:txBody>
          <a:bodyPr anchorCtr="0" anchor="ctr" bIns="91425" lIns="91425" spcFirstLastPara="1" rIns="91425" wrap="square" tIns="91425">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
        <p:nvSpPr>
          <p:cNvPr id="15" name="Google Shape;15;p3"/>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da"/>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6" name="Shape 16"/>
        <p:cNvGrpSpPr/>
        <p:nvPr/>
      </p:nvGrpSpPr>
      <p:grpSpPr>
        <a:xfrm>
          <a:off x="0" y="0"/>
          <a:ext cx="0" cy="0"/>
          <a:chOff x="0" y="0"/>
          <a:chExt cx="0" cy="0"/>
        </a:xfrm>
      </p:grpSpPr>
      <p:sp>
        <p:nvSpPr>
          <p:cNvPr id="17" name="Google Shape;17;p4"/>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18" name="Google Shape;18;p4"/>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19" name="Google Shape;19;p4"/>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da"/>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0" name="Shape 20"/>
        <p:cNvGrpSpPr/>
        <p:nvPr/>
      </p:nvGrpSpPr>
      <p:grpSpPr>
        <a:xfrm>
          <a:off x="0" y="0"/>
          <a:ext cx="0" cy="0"/>
          <a:chOff x="0" y="0"/>
          <a:chExt cx="0" cy="0"/>
        </a:xfrm>
      </p:grpSpPr>
      <p:sp>
        <p:nvSpPr>
          <p:cNvPr id="21" name="Google Shape;21;p5"/>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2" name="Google Shape;22;p5"/>
          <p:cNvSpPr txBox="1"/>
          <p:nvPr>
            <p:ph idx="1" type="body"/>
          </p:nvPr>
        </p:nvSpPr>
        <p:spPr>
          <a:xfrm>
            <a:off x="3117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3" name="Google Shape;23;p5"/>
          <p:cNvSpPr txBox="1"/>
          <p:nvPr>
            <p:ph idx="2" type="body"/>
          </p:nvPr>
        </p:nvSpPr>
        <p:spPr>
          <a:xfrm>
            <a:off x="48324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4" name="Google Shape;24;p5"/>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da"/>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5" name="Shape 25"/>
        <p:cNvGrpSpPr/>
        <p:nvPr/>
      </p:nvGrpSpPr>
      <p:grpSpPr>
        <a:xfrm>
          <a:off x="0" y="0"/>
          <a:ext cx="0" cy="0"/>
          <a:chOff x="0" y="0"/>
          <a:chExt cx="0" cy="0"/>
        </a:xfrm>
      </p:grpSpPr>
      <p:sp>
        <p:nvSpPr>
          <p:cNvPr id="26" name="Google Shape;26;p6"/>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7" name="Google Shape;27;p6"/>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da"/>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8" name="Shape 28"/>
        <p:cNvGrpSpPr/>
        <p:nvPr/>
      </p:nvGrpSpPr>
      <p:grpSpPr>
        <a:xfrm>
          <a:off x="0" y="0"/>
          <a:ext cx="0" cy="0"/>
          <a:chOff x="0" y="0"/>
          <a:chExt cx="0" cy="0"/>
        </a:xfrm>
      </p:grpSpPr>
      <p:sp>
        <p:nvSpPr>
          <p:cNvPr id="29" name="Google Shape;29;p7"/>
          <p:cNvSpPr txBox="1"/>
          <p:nvPr>
            <p:ph type="title"/>
          </p:nvPr>
        </p:nvSpPr>
        <p:spPr>
          <a:xfrm>
            <a:off x="311700" y="555600"/>
            <a:ext cx="2808000" cy="755700"/>
          </a:xfrm>
          <a:prstGeom prst="rect">
            <a:avLst/>
          </a:prstGeom>
        </p:spPr>
        <p:txBody>
          <a:bodyPr anchorCtr="0" anchor="b" bIns="91425" lIns="91425" spcFirstLastPara="1" rIns="91425" wrap="square" tIns="91425">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0" name="Google Shape;30;p7"/>
          <p:cNvSpPr txBox="1"/>
          <p:nvPr>
            <p:ph idx="1" type="body"/>
          </p:nvPr>
        </p:nvSpPr>
        <p:spPr>
          <a:xfrm>
            <a:off x="311700" y="1389600"/>
            <a:ext cx="2808000" cy="3179400"/>
          </a:xfrm>
          <a:prstGeom prst="rect">
            <a:avLst/>
          </a:prstGeom>
        </p:spPr>
        <p:txBody>
          <a:bodyPr anchorCtr="0" anchor="t" bIns="91425" lIns="91425" spcFirstLastPara="1" rIns="91425" wrap="square" tIns="91425">
            <a:normAutofit/>
          </a:bodyPr>
          <a:lstStyle>
            <a:lvl1pPr indent="-304800" lvl="0" marL="457200">
              <a:spcBef>
                <a:spcPts val="0"/>
              </a:spcBef>
              <a:spcAft>
                <a:spcPts val="0"/>
              </a:spcAft>
              <a:buSzPts val="1200"/>
              <a:buChar char="●"/>
              <a:defRPr sz="12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31" name="Google Shape;31;p7"/>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da"/>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2" name="Shape 32"/>
        <p:cNvGrpSpPr/>
        <p:nvPr/>
      </p:nvGrpSpPr>
      <p:grpSpPr>
        <a:xfrm>
          <a:off x="0" y="0"/>
          <a:ext cx="0" cy="0"/>
          <a:chOff x="0" y="0"/>
          <a:chExt cx="0" cy="0"/>
        </a:xfrm>
      </p:grpSpPr>
      <p:sp>
        <p:nvSpPr>
          <p:cNvPr id="33" name="Google Shape;33;p8"/>
          <p:cNvSpPr txBox="1"/>
          <p:nvPr>
            <p:ph type="title"/>
          </p:nvPr>
        </p:nvSpPr>
        <p:spPr>
          <a:xfrm>
            <a:off x="490250" y="450150"/>
            <a:ext cx="6367800" cy="4090800"/>
          </a:xfrm>
          <a:prstGeom prst="rect">
            <a:avLst/>
          </a:prstGeom>
        </p:spPr>
        <p:txBody>
          <a:bodyPr anchorCtr="0" anchor="ctr" bIns="91425" lIns="91425" spcFirstLastPara="1" rIns="91425" wrap="square" tIns="91425">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34" name="Google Shape;34;p8"/>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da"/>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 name="Google Shape;37;p9"/>
          <p:cNvSpPr txBox="1"/>
          <p:nvPr>
            <p:ph type="title"/>
          </p:nvPr>
        </p:nvSpPr>
        <p:spPr>
          <a:xfrm>
            <a:off x="265500" y="1233175"/>
            <a:ext cx="4045200" cy="1482300"/>
          </a:xfrm>
          <a:prstGeom prst="rect">
            <a:avLst/>
          </a:prstGeom>
        </p:spPr>
        <p:txBody>
          <a:bodyPr anchorCtr="0" anchor="b" bIns="91425" lIns="91425" spcFirstLastPara="1" rIns="91425" wrap="square" tIns="91425">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38" name="Google Shape;38;p9"/>
          <p:cNvSpPr txBox="1"/>
          <p:nvPr>
            <p:ph idx="1" type="subTitle"/>
          </p:nvPr>
        </p:nvSpPr>
        <p:spPr>
          <a:xfrm>
            <a:off x="265500" y="2803075"/>
            <a:ext cx="4045200" cy="12351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39" name="Google Shape;39;p9"/>
          <p:cNvSpPr txBox="1"/>
          <p:nvPr>
            <p:ph idx="2" type="body"/>
          </p:nvPr>
        </p:nvSpPr>
        <p:spPr>
          <a:xfrm>
            <a:off x="4939500" y="724075"/>
            <a:ext cx="3837000" cy="3695100"/>
          </a:xfrm>
          <a:prstGeom prst="rect">
            <a:avLst/>
          </a:prstGeom>
        </p:spPr>
        <p:txBody>
          <a:bodyPr anchorCtr="0" anchor="ctr"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40" name="Google Shape;40;p9"/>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da"/>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1" name="Shape 41"/>
        <p:cNvGrpSpPr/>
        <p:nvPr/>
      </p:nvGrpSpPr>
      <p:grpSpPr>
        <a:xfrm>
          <a:off x="0" y="0"/>
          <a:ext cx="0" cy="0"/>
          <a:chOff x="0" y="0"/>
          <a:chExt cx="0" cy="0"/>
        </a:xfrm>
      </p:grpSpPr>
      <p:sp>
        <p:nvSpPr>
          <p:cNvPr id="42" name="Google Shape;42;p10"/>
          <p:cNvSpPr txBox="1"/>
          <p:nvPr>
            <p:ph idx="1" type="body"/>
          </p:nvPr>
        </p:nvSpPr>
        <p:spPr>
          <a:xfrm>
            <a:off x="311700" y="4230575"/>
            <a:ext cx="5998800" cy="605100"/>
          </a:xfrm>
          <a:prstGeom prst="rect">
            <a:avLst/>
          </a:prstGeom>
        </p:spPr>
        <p:txBody>
          <a:bodyPr anchorCtr="0" anchor="ctr" bIns="91425" lIns="91425" spcFirstLastPara="1" rIns="91425" wrap="square" tIns="91425">
            <a:normAutofit/>
          </a:bodyPr>
          <a:lstStyle>
            <a:lvl1pPr indent="-228600" lvl="0" marL="457200">
              <a:lnSpc>
                <a:spcPct val="100000"/>
              </a:lnSpc>
              <a:spcBef>
                <a:spcPts val="0"/>
              </a:spcBef>
              <a:spcAft>
                <a:spcPts val="0"/>
              </a:spcAft>
              <a:buSzPts val="1800"/>
              <a:buNone/>
              <a:defRPr/>
            </a:lvl1pPr>
          </a:lstStyle>
          <a:p/>
        </p:txBody>
      </p:sp>
      <p:sp>
        <p:nvSpPr>
          <p:cNvPr id="43" name="Google Shape;43;p10"/>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da"/>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p:txBody>
      </p:sp>
      <p:sp>
        <p:nvSpPr>
          <p:cNvPr id="7" name="Google Shape;7;p1"/>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rmAutofit/>
          </a:bodyPr>
          <a:lstStyle>
            <a:lvl1pPr indent="-342900" lvl="0" marL="457200">
              <a:lnSpc>
                <a:spcPct val="115000"/>
              </a:lnSpc>
              <a:spcBef>
                <a:spcPts val="0"/>
              </a:spcBef>
              <a:spcAft>
                <a:spcPts val="0"/>
              </a:spcAft>
              <a:buClr>
                <a:schemeClr val="dk2"/>
              </a:buClr>
              <a:buSzPts val="1800"/>
              <a:buChar char="●"/>
              <a:defRPr sz="1800">
                <a:solidFill>
                  <a:schemeClr val="dk2"/>
                </a:solidFill>
              </a:defRPr>
            </a:lvl1pPr>
            <a:lvl2pPr indent="-317500" lvl="1" marL="914400">
              <a:lnSpc>
                <a:spcPct val="115000"/>
              </a:lnSpc>
              <a:spcBef>
                <a:spcPts val="0"/>
              </a:spcBef>
              <a:spcAft>
                <a:spcPts val="0"/>
              </a:spcAft>
              <a:buClr>
                <a:schemeClr val="dk2"/>
              </a:buClr>
              <a:buSzPts val="1400"/>
              <a:buChar char="○"/>
              <a:defRPr>
                <a:solidFill>
                  <a:schemeClr val="dk2"/>
                </a:solidFill>
              </a:defRPr>
            </a:lvl2pPr>
            <a:lvl3pPr indent="-317500" lvl="2" marL="1371600">
              <a:lnSpc>
                <a:spcPct val="115000"/>
              </a:lnSpc>
              <a:spcBef>
                <a:spcPts val="0"/>
              </a:spcBef>
              <a:spcAft>
                <a:spcPts val="0"/>
              </a:spcAft>
              <a:buClr>
                <a:schemeClr val="dk2"/>
              </a:buClr>
              <a:buSzPts val="1400"/>
              <a:buChar char="■"/>
              <a:defRPr>
                <a:solidFill>
                  <a:schemeClr val="dk2"/>
                </a:solidFill>
              </a:defRPr>
            </a:lvl3pPr>
            <a:lvl4pPr indent="-317500" lvl="3" marL="1828800">
              <a:lnSpc>
                <a:spcPct val="115000"/>
              </a:lnSpc>
              <a:spcBef>
                <a:spcPts val="0"/>
              </a:spcBef>
              <a:spcAft>
                <a:spcPts val="0"/>
              </a:spcAft>
              <a:buClr>
                <a:schemeClr val="dk2"/>
              </a:buClr>
              <a:buSzPts val="1400"/>
              <a:buChar char="●"/>
              <a:defRPr>
                <a:solidFill>
                  <a:schemeClr val="dk2"/>
                </a:solidFill>
              </a:defRPr>
            </a:lvl4pPr>
            <a:lvl5pPr indent="-317500" lvl="4" marL="2286000">
              <a:lnSpc>
                <a:spcPct val="115000"/>
              </a:lnSpc>
              <a:spcBef>
                <a:spcPts val="0"/>
              </a:spcBef>
              <a:spcAft>
                <a:spcPts val="0"/>
              </a:spcAft>
              <a:buClr>
                <a:schemeClr val="dk2"/>
              </a:buClr>
              <a:buSzPts val="1400"/>
              <a:buChar char="○"/>
              <a:defRPr>
                <a:solidFill>
                  <a:schemeClr val="dk2"/>
                </a:solidFill>
              </a:defRPr>
            </a:lvl5pPr>
            <a:lvl6pPr indent="-317500" lvl="5" marL="2743200">
              <a:lnSpc>
                <a:spcPct val="115000"/>
              </a:lnSpc>
              <a:spcBef>
                <a:spcPts val="0"/>
              </a:spcBef>
              <a:spcAft>
                <a:spcPts val="0"/>
              </a:spcAft>
              <a:buClr>
                <a:schemeClr val="dk2"/>
              </a:buClr>
              <a:buSzPts val="1400"/>
              <a:buChar char="■"/>
              <a:defRPr>
                <a:solidFill>
                  <a:schemeClr val="dk2"/>
                </a:solidFill>
              </a:defRPr>
            </a:lvl6pPr>
            <a:lvl7pPr indent="-317500" lvl="6" marL="3200400">
              <a:lnSpc>
                <a:spcPct val="115000"/>
              </a:lnSpc>
              <a:spcBef>
                <a:spcPts val="0"/>
              </a:spcBef>
              <a:spcAft>
                <a:spcPts val="0"/>
              </a:spcAft>
              <a:buClr>
                <a:schemeClr val="dk2"/>
              </a:buClr>
              <a:buSzPts val="1400"/>
              <a:buChar char="●"/>
              <a:defRPr>
                <a:solidFill>
                  <a:schemeClr val="dk2"/>
                </a:solidFill>
              </a:defRPr>
            </a:lvl7pPr>
            <a:lvl8pPr indent="-317500" lvl="7" marL="3657600">
              <a:lnSpc>
                <a:spcPct val="115000"/>
              </a:lnSpc>
              <a:spcBef>
                <a:spcPts val="0"/>
              </a:spcBef>
              <a:spcAft>
                <a:spcPts val="0"/>
              </a:spcAft>
              <a:buClr>
                <a:schemeClr val="dk2"/>
              </a:buClr>
              <a:buSzPts val="1400"/>
              <a:buChar char="○"/>
              <a:defRPr>
                <a:solidFill>
                  <a:schemeClr val="dk2"/>
                </a:solidFill>
              </a:defRPr>
            </a:lvl8pPr>
            <a:lvl9pPr indent="-317500" lvl="8" marL="4114800">
              <a:lnSpc>
                <a:spcPct val="115000"/>
              </a:lnSpc>
              <a:spcBef>
                <a:spcPts val="0"/>
              </a:spcBef>
              <a:spcAft>
                <a:spcPts val="0"/>
              </a:spcAft>
              <a:buClr>
                <a:schemeClr val="dk2"/>
              </a:buClr>
              <a:buSzPts val="1400"/>
              <a:buChar char="■"/>
              <a:defRPr>
                <a:solidFill>
                  <a:schemeClr val="dk2"/>
                </a:solidFill>
              </a:defRPr>
            </a:lvl9pPr>
          </a:lstStyle>
          <a:p/>
        </p:txBody>
      </p:sp>
      <p:sp>
        <p:nvSpPr>
          <p:cNvPr id="8" name="Google Shape;8;p1"/>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indent="0" lvl="0" marL="0" rtl="0" algn="r">
              <a:spcBef>
                <a:spcPts val="0"/>
              </a:spcBef>
              <a:spcAft>
                <a:spcPts val="0"/>
              </a:spcAft>
              <a:buNone/>
            </a:pPr>
            <a:fld id="{00000000-1234-1234-1234-123412341234}" type="slidenum">
              <a:rPr lang="da"/>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1.xml"/><Relationship Id="rId3" Type="http://schemas.openxmlformats.org/officeDocument/2006/relationships/hyperlink" Target="https://www.uvm.dk/aktuelt/nyheder/uvm/2025/september/250930-ny-aftale-om-mobilfrie-folkeskoler-og-fritidstilbud" TargetMode="External"/><Relationship Id="rId4" Type="http://schemas.openxmlformats.org/officeDocument/2006/relationships/hyperlink" Target="https://www.digmin.dk/Media/638981156766342129/Aftaletekst%20om%20digital%20brnebeskyttelse.pdf" TargetMode="External"/><Relationship Id="rId5" Type="http://schemas.openxmlformats.org/officeDocument/2006/relationships/hyperlink" Target="https://www.folkeskolen.dk/alternativet-indskoling-it/kobenhavn-indforer-forbud-mod-mobiltelefoner-i-indskoling-og-sfo/4802781" TargetMode="External"/><Relationship Id="rId6" Type="http://schemas.openxmlformats.org/officeDocument/2006/relationships/hyperlink" Target="https://www.frederiksberg.dk/media/bj3kduh4/frederiksbergmodellen-for-skaermbrug.pdf" TargetMode="Externa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2.xml"/><Relationship Id="rId3" Type="http://schemas.openxmlformats.org/officeDocument/2006/relationships/hyperlink" Target="https://www.uvm.dk/-/media/filer/trivselskommissionen/250224-trivselskommissionens-afrapportering.pdf" TargetMode="External"/><Relationship Id="rId4" Type="http://schemas.openxmlformats.org/officeDocument/2006/relationships/hyperlink" Target="https://www.digmin.dk/Media/638866133367728341/9795_DIGMIN_Vejledning_TILG.pdf" TargetMode="External"/><Relationship Id="rId5" Type="http://schemas.openxmlformats.org/officeDocument/2006/relationships/hyperlink" Target="https://www.stukuvm.dk/om-styrelsen/aktuelt/uvm/2024/feb/240205anbefalinger-om-skaermbrug-klar-til-grundskoler-og-fritidstilbud?utm_source=chatgpt.com" TargetMode="External"/><Relationship Id="rId6" Type="http://schemas.openxmlformats.org/officeDocument/2006/relationships/hyperlink" Target="https://bornsvilkar.dk/skaermguiden/fagpersoner/#h-indskoling-og-sfo-fritidshjem" TargetMode="Externa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3.xml"/><Relationship Id="rId3" Type="http://schemas.openxmlformats.org/officeDocument/2006/relationships/hyperlink" Target="https://www.uvm.dk/-/media/filer/trivselskommissionen/250224-trivselskommissionens-afrapportering.pdf" TargetMode="Externa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5.xml"/><Relationship Id="rId3" Type="http://schemas.openxmlformats.org/officeDocument/2006/relationships/hyperlink" Target="https://www.uvm.dk/-/media/filer/trivselskommissionen/250224-trivselskommissionens-afrapportering.pdf" TargetMode="External"/><Relationship Id="rId4" Type="http://schemas.openxmlformats.org/officeDocument/2006/relationships/hyperlink" Target="https://www.digmin.dk/Media/638981156766342129/Aftaletekst%20om%20digital%20brnebeskyttelse.pdf" TargetMode="External"/><Relationship Id="rId5" Type="http://schemas.openxmlformats.org/officeDocument/2006/relationships/hyperlink" Target="https://bornsvilkar.dk/skaermguiden/9-12-aar/?utm_source=chatgpt.com" TargetMode="External"/><Relationship Id="rId6" Type="http://schemas.openxmlformats.org/officeDocument/2006/relationships/hyperlink" Target="https://www.stukuvm.dk/om-styrelsen/aktuelt/uvm/2024/feb/240205anbefalinger-om-skaermbrug-klar-til-grundskoler-og-fritidstilbud?utm_source=chatgpt.com" TargetMode="External"/><Relationship Id="rId7" Type="http://schemas.openxmlformats.org/officeDocument/2006/relationships/hyperlink" Target="https://www.stukuvm.dk/om-styrelsen/aktuelt/uvm/2024/feb/240205anbefalinger-om-skaermbrug-klar-til-grundskoler-og-fritidstilbud?utm_source=chatgpt.com" TargetMode="Externa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6.xml"/><Relationship Id="rId3" Type="http://schemas.openxmlformats.org/officeDocument/2006/relationships/hyperlink" Target="https://bornsvilkar.dk/nyheder/ny-rapport-hvert-tiende-barn-er-ikke-med-i-klassens-grupper-pa-sociale-medier/?utm_source=chatgpt.com" TargetMode="External"/><Relationship Id="rId4" Type="http://schemas.openxmlformats.org/officeDocument/2006/relationships/hyperlink" Target="https://www.uvm.dk/aktuelt/nyheder/uvm/2024/feb/240205anbefalinger-om-skaermbrug-klar-til-grundskoler-og-fritidstilbud" TargetMode="External"/><Relationship Id="rId5" Type="http://schemas.openxmlformats.org/officeDocument/2006/relationships/hyperlink" Target="https://bornsvilkar.dk/skaermguiden/fagpersoner/#h-indskoling-og-sfo-fritidshjem" TargetMode="Externa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7.xml"/><Relationship Id="rId3" Type="http://schemas.openxmlformats.org/officeDocument/2006/relationships/hyperlink" Target="https://www.trivselskommissionen.dk/-/media/filer/trivselskommissionen/250224-trivselskommissionens-afrapportering.pdf" TargetMode="External"/><Relationship Id="rId4" Type="http://schemas.openxmlformats.org/officeDocument/2006/relationships/hyperlink" Target="https://www.genvej.org/exercise/groft-sprog-eller-god-stil?cid=groft-sprog-eller-god-stil-online" TargetMode="Externa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xml"/><Relationship Id="rId3" Type="http://schemas.openxmlformats.org/officeDocument/2006/relationships/hyperlink" Target="https://www.uvm.dk/-/media/filer/trivselskommissionen/250224-trivselskommissionens-afrapportering.pdf" TargetMode="External"/><Relationship Id="rId4" Type="http://schemas.openxmlformats.org/officeDocument/2006/relationships/hyperlink" Target="https://bornsvilkar.dk/skaermguiden/" TargetMode="Externa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6.xml"/><Relationship Id="rId3" Type="http://schemas.openxmlformats.org/officeDocument/2006/relationships/hyperlink" Target="https://kfst.dk/pressemeddelelser/kfst/2025/20250206-piger-og-unge-med-lav-selvkontrol-er-mest-udfordret-af-sociale-medier?utm_source=chatgpt.com" TargetMode="External"/><Relationship Id="rId4" Type="http://schemas.openxmlformats.org/officeDocument/2006/relationships/hyperlink" Target="https://nyheder.tv2.dk/samfund/2025-08-19-boern-faar-foerste-mobil-som-8-aarig-vi-har-sovet-i-timen-siger-ekspert" TargetMode="External"/><Relationship Id="rId9" Type="http://schemas.openxmlformats.org/officeDocument/2006/relationships/hyperlink" Target="https://medieraadet.dk/Media/638760063703860803/Unders%C3%B8gelse%20om%20unges%20brug%20af%20digitale%20medier.pdf" TargetMode="External"/><Relationship Id="rId5" Type="http://schemas.openxmlformats.org/officeDocument/2006/relationships/hyperlink" Target="https://bornsvilkar.dk/nyheder/ny-rapport-om-boern-og-sociale-medier-at-vaere-paa-mobilen-er-den-foretrukne-hverdagsaktivitet-blandt-boern-i-7-klasse/" TargetMode="External"/><Relationship Id="rId6" Type="http://schemas.openxmlformats.org/officeDocument/2006/relationships/hyperlink" Target="https://bornsvilkar.dk/nyheder/ny-rapport-om-boern-og-sociale-medier-at-vaere-paa-mobilen-er-den-foretrukne-hverdagsaktivitet-blandt-boern-i-7-klasse/" TargetMode="External"/><Relationship Id="rId7" Type="http://schemas.openxmlformats.org/officeDocument/2006/relationships/hyperlink" Target="https://bornsvilkar.dk/nyheder/ny-rapport-om-boern-og-sociale-medier-at-vaere-paa-mobilen-er-den-foretrukne-hverdagsaktivitet-blandt-boern-i-7-klasse/" TargetMode="External"/><Relationship Id="rId8" Type="http://schemas.openxmlformats.org/officeDocument/2006/relationships/hyperlink" Target="https://medieraadet.dk/Media/638760063703860803/Unders%C3%B8gelse%20om%20unges%20brug%20af%20digitale%20medier.pdf" TargetMode="Externa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7.xml"/><Relationship Id="rId3" Type="http://schemas.openxmlformats.org/officeDocument/2006/relationships/hyperlink" Target="https://www.uvm.dk/-/media/filer/trivselskommissionen/250224-trivselskommissionens-afrapportering.pdf" TargetMode="External"/><Relationship Id="rId4" Type="http://schemas.openxmlformats.org/officeDocument/2006/relationships/hyperlink" Target="https://www.sdu.dk/da/nyheder/mindre-skaerm-mere-trivsel" TargetMode="External"/><Relationship Id="rId5" Type="http://schemas.openxmlformats.org/officeDocument/2006/relationships/hyperlink" Target="https://kfst.dk/media/vvebrivf/20250206-unge-forbrugere-og-sociale-medier-dansk-resum%C3%A9-a.pdf" TargetMode="Externa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8.xml"/><Relationship Id="rId3" Type="http://schemas.openxmlformats.org/officeDocument/2006/relationships/hyperlink" Target="https://www.sdu.dk/da/nyheder/mindre-skaerm-mere-trivsel" TargetMode="External"/><Relationship Id="rId4" Type="http://schemas.openxmlformats.org/officeDocument/2006/relationships/hyperlink" Target="https://nyheder.tv2.dk/samfund/2025-08-19-boern-faar-foerste-mobil-som-8-aarig-vi-har-sovet-i-timen-siger-ekspert" TargetMode="Externa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9.xml"/><Relationship Id="rId3" Type="http://schemas.openxmlformats.org/officeDocument/2006/relationships/hyperlink" Target="https://openaccess.nhh.no/nhh-xmlui/bitstream/handle/11250/3119200/DP%2001.pdf?sequence=1&amp;isAllowed=y" TargetMode="Externa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3" name="Shape 53"/>
        <p:cNvGrpSpPr/>
        <p:nvPr/>
      </p:nvGrpSpPr>
      <p:grpSpPr>
        <a:xfrm>
          <a:off x="0" y="0"/>
          <a:ext cx="0" cy="0"/>
          <a:chOff x="0" y="0"/>
          <a:chExt cx="0" cy="0"/>
        </a:xfrm>
      </p:grpSpPr>
      <p:sp>
        <p:nvSpPr>
          <p:cNvPr id="54" name="Google Shape;54;p13"/>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b="1" lang="da"/>
              <a:t>Introduktion til præsentation </a:t>
            </a:r>
            <a:endParaRPr b="1"/>
          </a:p>
        </p:txBody>
      </p:sp>
      <p:sp>
        <p:nvSpPr>
          <p:cNvPr id="55" name="Google Shape;55;p13"/>
          <p:cNvSpPr txBox="1"/>
          <p:nvPr>
            <p:ph idx="1" type="body"/>
          </p:nvPr>
        </p:nvSpPr>
        <p:spPr>
          <a:xfrm>
            <a:off x="311700" y="1017725"/>
            <a:ext cx="8520600" cy="3551100"/>
          </a:xfrm>
          <a:prstGeom prst="rect">
            <a:avLst/>
          </a:prstGeom>
        </p:spPr>
        <p:txBody>
          <a:bodyPr anchorCtr="0" anchor="t" bIns="91425" lIns="91425" spcFirstLastPara="1" rIns="91425" wrap="square" tIns="91425">
            <a:noAutofit/>
          </a:bodyPr>
          <a:lstStyle/>
          <a:p>
            <a:pPr indent="0" lvl="0" marL="0" rtl="0" algn="l">
              <a:lnSpc>
                <a:spcPct val="105000"/>
              </a:lnSpc>
              <a:spcBef>
                <a:spcPts val="0"/>
              </a:spcBef>
              <a:spcAft>
                <a:spcPts val="0"/>
              </a:spcAft>
              <a:buClr>
                <a:schemeClr val="dk1"/>
              </a:buClr>
              <a:buSzPts val="770"/>
              <a:buFont typeface="Arial"/>
              <a:buNone/>
            </a:pPr>
            <a:r>
              <a:rPr lang="da" sz="1300">
                <a:solidFill>
                  <a:schemeClr val="dk1"/>
                </a:solidFill>
              </a:rPr>
              <a:t>Hej, </a:t>
            </a:r>
            <a:endParaRPr sz="1300">
              <a:solidFill>
                <a:schemeClr val="dk1"/>
              </a:solidFill>
            </a:endParaRPr>
          </a:p>
          <a:p>
            <a:pPr indent="0" lvl="0" marL="0" rtl="0" algn="l">
              <a:lnSpc>
                <a:spcPct val="105000"/>
              </a:lnSpc>
              <a:spcBef>
                <a:spcPts val="0"/>
              </a:spcBef>
              <a:spcAft>
                <a:spcPts val="0"/>
              </a:spcAft>
              <a:buClr>
                <a:schemeClr val="dk1"/>
              </a:buClr>
              <a:buSzPts val="770"/>
              <a:buFont typeface="Arial"/>
              <a:buNone/>
            </a:pPr>
            <a:r>
              <a:t/>
            </a:r>
            <a:endParaRPr sz="1300">
              <a:solidFill>
                <a:schemeClr val="dk1"/>
              </a:solidFill>
            </a:endParaRPr>
          </a:p>
          <a:p>
            <a:pPr indent="0" lvl="0" marL="0" rtl="0" algn="l">
              <a:lnSpc>
                <a:spcPct val="105000"/>
              </a:lnSpc>
              <a:spcBef>
                <a:spcPts val="0"/>
              </a:spcBef>
              <a:spcAft>
                <a:spcPts val="0"/>
              </a:spcAft>
              <a:buClr>
                <a:schemeClr val="dk1"/>
              </a:buClr>
              <a:buSzPts val="770"/>
              <a:buFont typeface="Arial"/>
              <a:buNone/>
            </a:pPr>
            <a:r>
              <a:rPr lang="da" sz="1300">
                <a:solidFill>
                  <a:schemeClr val="dk1"/>
                </a:solidFill>
              </a:rPr>
              <a:t>Præsentationen her er lavet til dig, der ønsker at lave en skærmpolitk for en klasse i indskolingen baseret på viden og ekspertråd. Den </a:t>
            </a:r>
            <a:r>
              <a:rPr lang="da" sz="1300">
                <a:solidFill>
                  <a:schemeClr val="dk1"/>
                </a:solidFill>
              </a:rPr>
              <a:t>tager udgangspunkt i det grundlag, der er beskrevet på skærmpolitik.dk. Hvis du ikke allerede har læst det, kan det være en god idé at starte dér – så har du selv styr på rammen for oplægget.</a:t>
            </a:r>
            <a:r>
              <a:rPr lang="da" sz="1300">
                <a:solidFill>
                  <a:schemeClr val="dk1"/>
                </a:solidFill>
              </a:rPr>
              <a:t>  </a:t>
            </a:r>
            <a:br>
              <a:rPr lang="da" sz="1300">
                <a:solidFill>
                  <a:schemeClr val="dk1"/>
                </a:solidFill>
              </a:rPr>
            </a:br>
            <a:br>
              <a:rPr lang="da" sz="1300">
                <a:solidFill>
                  <a:schemeClr val="dk1"/>
                </a:solidFill>
              </a:rPr>
            </a:br>
            <a:r>
              <a:rPr lang="da" sz="1300">
                <a:solidFill>
                  <a:schemeClr val="dk1"/>
                </a:solidFill>
              </a:rPr>
              <a:t>Slidsene er holdt helt enkle og er bevidst ikke designet, så du nemt kan tilpasse den din egen stil og behov. </a:t>
            </a:r>
            <a:endParaRPr sz="1300">
              <a:solidFill>
                <a:schemeClr val="dk1"/>
              </a:solidFill>
            </a:endParaRPr>
          </a:p>
          <a:p>
            <a:pPr indent="0" lvl="0" marL="0" rtl="0" algn="l">
              <a:lnSpc>
                <a:spcPct val="105000"/>
              </a:lnSpc>
              <a:spcBef>
                <a:spcPts val="0"/>
              </a:spcBef>
              <a:spcAft>
                <a:spcPts val="0"/>
              </a:spcAft>
              <a:buClr>
                <a:schemeClr val="dk1"/>
              </a:buClr>
              <a:buSzPts val="770"/>
              <a:buFont typeface="Arial"/>
              <a:buNone/>
            </a:pPr>
            <a:r>
              <a:t/>
            </a:r>
            <a:endParaRPr sz="1300">
              <a:solidFill>
                <a:schemeClr val="dk1"/>
              </a:solidFill>
            </a:endParaRPr>
          </a:p>
          <a:p>
            <a:pPr indent="0" lvl="0" marL="0" rtl="0" algn="l">
              <a:lnSpc>
                <a:spcPct val="105000"/>
              </a:lnSpc>
              <a:spcBef>
                <a:spcPts val="0"/>
              </a:spcBef>
              <a:spcAft>
                <a:spcPts val="0"/>
              </a:spcAft>
              <a:buClr>
                <a:schemeClr val="dk1"/>
              </a:buClr>
              <a:buSzPts val="770"/>
              <a:buFont typeface="Arial"/>
              <a:buNone/>
            </a:pPr>
            <a:r>
              <a:rPr lang="da" sz="1300">
                <a:solidFill>
                  <a:schemeClr val="dk1"/>
                </a:solidFill>
              </a:rPr>
              <a:t>Til sidst i præsentationen finder du en skabelon for klassen skærmpolitik. Den kan også downloades den på skærmpolitik.dk, hvor du desuden finder spørgsmål og svar samt nyttige links. </a:t>
            </a:r>
            <a:endParaRPr sz="1300">
              <a:solidFill>
                <a:schemeClr val="dk1"/>
              </a:solidFill>
            </a:endParaRPr>
          </a:p>
          <a:p>
            <a:pPr indent="0" lvl="0" marL="0" rtl="0" algn="l">
              <a:lnSpc>
                <a:spcPct val="105000"/>
              </a:lnSpc>
              <a:spcBef>
                <a:spcPts val="0"/>
              </a:spcBef>
              <a:spcAft>
                <a:spcPts val="0"/>
              </a:spcAft>
              <a:buClr>
                <a:schemeClr val="dk1"/>
              </a:buClr>
              <a:buSzPts val="770"/>
              <a:buFont typeface="Arial"/>
              <a:buNone/>
            </a:pPr>
            <a:r>
              <a:t/>
            </a:r>
            <a:endParaRPr sz="1300">
              <a:solidFill>
                <a:schemeClr val="dk1"/>
              </a:solidFill>
            </a:endParaRPr>
          </a:p>
          <a:p>
            <a:pPr indent="0" lvl="0" marL="0" rtl="0" algn="l">
              <a:lnSpc>
                <a:spcPct val="105000"/>
              </a:lnSpc>
              <a:spcBef>
                <a:spcPts val="0"/>
              </a:spcBef>
              <a:spcAft>
                <a:spcPts val="0"/>
              </a:spcAft>
              <a:buClr>
                <a:schemeClr val="dk1"/>
              </a:buClr>
              <a:buSzPts val="770"/>
              <a:buFont typeface="Arial"/>
              <a:buNone/>
            </a:pPr>
            <a:r>
              <a:rPr lang="da" sz="1300">
                <a:solidFill>
                  <a:schemeClr val="dk1"/>
                </a:solidFill>
              </a:rPr>
              <a:t>Rigtig god fornøjelse med jeres skærmpolitik. Det er ikke let – men det er vigtigt.</a:t>
            </a:r>
            <a:endParaRPr sz="1300">
              <a:solidFill>
                <a:schemeClr val="dk1"/>
              </a:solidFill>
            </a:endParaRPr>
          </a:p>
          <a:p>
            <a:pPr indent="0" lvl="0" marL="0" rtl="0" algn="l">
              <a:lnSpc>
                <a:spcPct val="105000"/>
              </a:lnSpc>
              <a:spcBef>
                <a:spcPts val="1200"/>
              </a:spcBef>
              <a:spcAft>
                <a:spcPts val="1200"/>
              </a:spcAft>
              <a:buClr>
                <a:schemeClr val="dk1"/>
              </a:buClr>
              <a:buSzPts val="770"/>
              <a:buFont typeface="Arial"/>
              <a:buNone/>
            </a:pPr>
            <a:r>
              <a:rPr lang="da" sz="1300">
                <a:solidFill>
                  <a:schemeClr val="dk1"/>
                </a:solidFill>
              </a:rPr>
              <a:t>Bedste hilsner,</a:t>
            </a:r>
            <a:br>
              <a:rPr lang="da" sz="1300">
                <a:solidFill>
                  <a:schemeClr val="dk1"/>
                </a:solidFill>
              </a:rPr>
            </a:br>
            <a:r>
              <a:rPr lang="da" sz="1300">
                <a:solidFill>
                  <a:schemeClr val="dk1"/>
                </a:solidFill>
              </a:rPr>
              <a:t>Alexander</a:t>
            </a:r>
            <a:br>
              <a:rPr lang="da" sz="1300">
                <a:solidFill>
                  <a:schemeClr val="dk1"/>
                </a:solidFill>
              </a:rPr>
            </a:br>
            <a:r>
              <a:rPr lang="da" sz="1300">
                <a:solidFill>
                  <a:schemeClr val="dk1"/>
                </a:solidFill>
              </a:rPr>
              <a:t>far til to drenge i folkeskolen </a:t>
            </a:r>
            <a:endParaRPr sz="1300">
              <a:solidFill>
                <a:schemeClr val="dk1"/>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7" name="Shape 107"/>
        <p:cNvGrpSpPr/>
        <p:nvPr/>
      </p:nvGrpSpPr>
      <p:grpSpPr>
        <a:xfrm>
          <a:off x="0" y="0"/>
          <a:ext cx="0" cy="0"/>
          <a:chOff x="0" y="0"/>
          <a:chExt cx="0" cy="0"/>
        </a:xfrm>
      </p:grpSpPr>
      <p:sp>
        <p:nvSpPr>
          <p:cNvPr id="108" name="Google Shape;108;p22"/>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SzPts val="990"/>
              <a:buNone/>
            </a:pPr>
            <a:r>
              <a:rPr b="1" lang="da" sz="2320"/>
              <a:t>Hvad sker der, når skærmrum åbnes? </a:t>
            </a:r>
            <a:r>
              <a:rPr b="1" lang="da" sz="2320"/>
              <a:t>hverdagseksempel</a:t>
            </a:r>
            <a:endParaRPr sz="2320"/>
          </a:p>
        </p:txBody>
      </p:sp>
      <p:sp>
        <p:nvSpPr>
          <p:cNvPr id="109" name="Google Shape;109;p22"/>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da" sz="1600">
                <a:solidFill>
                  <a:schemeClr val="dk1"/>
                </a:solidFill>
              </a:rPr>
              <a:t>I en 5. klasse på en folkeskole i Region Hovedstaden blev den første klassegruppechat oprettet. </a:t>
            </a:r>
            <a:endParaRPr sz="1600">
              <a:solidFill>
                <a:schemeClr val="dk1"/>
              </a:solidFill>
            </a:endParaRPr>
          </a:p>
          <a:p>
            <a:pPr indent="0" lvl="0" marL="0" rtl="0" algn="l">
              <a:spcBef>
                <a:spcPts val="0"/>
              </a:spcBef>
              <a:spcAft>
                <a:spcPts val="0"/>
              </a:spcAft>
              <a:buNone/>
            </a:pPr>
            <a:r>
              <a:t/>
            </a:r>
            <a:endParaRPr sz="1600">
              <a:solidFill>
                <a:schemeClr val="dk1"/>
              </a:solidFill>
            </a:endParaRPr>
          </a:p>
          <a:p>
            <a:pPr indent="0" lvl="0" marL="0" rtl="0" algn="l">
              <a:spcBef>
                <a:spcPts val="0"/>
              </a:spcBef>
              <a:spcAft>
                <a:spcPts val="0"/>
              </a:spcAft>
              <a:buNone/>
            </a:pPr>
            <a:r>
              <a:rPr lang="da" sz="1600">
                <a:solidFill>
                  <a:schemeClr val="dk1"/>
                </a:solidFill>
              </a:rPr>
              <a:t>Allerede inden for de første 24 timer var der blevet sendt over 260 beskeder.  </a:t>
            </a:r>
            <a:endParaRPr sz="1600">
              <a:solidFill>
                <a:schemeClr val="dk1"/>
              </a:solidFill>
            </a:endParaRPr>
          </a:p>
          <a:p>
            <a:pPr indent="0" lvl="0" marL="0" rtl="0" algn="l">
              <a:spcBef>
                <a:spcPts val="0"/>
              </a:spcBef>
              <a:spcAft>
                <a:spcPts val="0"/>
              </a:spcAft>
              <a:buNone/>
            </a:pPr>
            <a:r>
              <a:t/>
            </a:r>
            <a:endParaRPr sz="1600">
              <a:solidFill>
                <a:schemeClr val="dk1"/>
              </a:solidFill>
            </a:endParaRPr>
          </a:p>
          <a:p>
            <a:pPr indent="0" lvl="0" marL="0" rtl="0" algn="l">
              <a:spcBef>
                <a:spcPts val="0"/>
              </a:spcBef>
              <a:spcAft>
                <a:spcPts val="0"/>
              </a:spcAft>
              <a:buNone/>
            </a:pPr>
            <a:r>
              <a:rPr lang="da" sz="1600">
                <a:solidFill>
                  <a:schemeClr val="dk1"/>
                </a:solidFill>
              </a:rPr>
              <a:t>Dagen efter fortalte flere elever, at de havde sovet dårligt om natten.</a:t>
            </a:r>
            <a:endParaRPr sz="1600">
              <a:solidFill>
                <a:schemeClr val="dk1"/>
              </a:solidFill>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3" name="Shape 113"/>
        <p:cNvGrpSpPr/>
        <p:nvPr/>
      </p:nvGrpSpPr>
      <p:grpSpPr>
        <a:xfrm>
          <a:off x="0" y="0"/>
          <a:ext cx="0" cy="0"/>
          <a:chOff x="0" y="0"/>
          <a:chExt cx="0" cy="0"/>
        </a:xfrm>
      </p:grpSpPr>
      <p:sp>
        <p:nvSpPr>
          <p:cNvPr id="114" name="Google Shape;114;p23"/>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SzPts val="990"/>
              <a:buNone/>
            </a:pPr>
            <a:r>
              <a:rPr b="1" lang="da" sz="2320"/>
              <a:t>Hvad siger lovgivningen? </a:t>
            </a:r>
            <a:endParaRPr sz="2320"/>
          </a:p>
        </p:txBody>
      </p:sp>
      <p:sp>
        <p:nvSpPr>
          <p:cNvPr id="115" name="Google Shape;115;p23"/>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Clr>
                <a:schemeClr val="dk1"/>
              </a:buClr>
              <a:buSzPts val="1100"/>
              <a:buFont typeface="Arial"/>
              <a:buNone/>
            </a:pPr>
            <a:r>
              <a:rPr lang="da" sz="1600">
                <a:solidFill>
                  <a:schemeClr val="dk1"/>
                </a:solidFill>
              </a:rPr>
              <a:t>Folketinget har </a:t>
            </a:r>
            <a:r>
              <a:rPr lang="da" sz="1600" u="sng">
                <a:solidFill>
                  <a:srgbClr val="1155CC"/>
                </a:solidFill>
                <a:hlinkClick r:id="rId3">
                  <a:extLst>
                    <a:ext uri="{A12FA001-AC4F-418D-AE19-62706E023703}">
                      <ahyp:hlinkClr val="tx"/>
                    </a:ext>
                  </a:extLst>
                </a:hlinkClick>
              </a:rPr>
              <a:t>vedtaget en lov,</a:t>
            </a:r>
            <a:r>
              <a:rPr lang="da" sz="1600">
                <a:solidFill>
                  <a:schemeClr val="dk1"/>
                </a:solidFill>
              </a:rPr>
              <a:t> der kræver, at skoler og fritidstilbud laver en lokal politik for at blive mobilfrie.</a:t>
            </a:r>
            <a:endParaRPr sz="1600">
              <a:solidFill>
                <a:schemeClr val="dk1"/>
              </a:solidFill>
            </a:endParaRPr>
          </a:p>
          <a:p>
            <a:pPr indent="0" lvl="0" marL="0" rtl="0" algn="l">
              <a:spcBef>
                <a:spcPts val="0"/>
              </a:spcBef>
              <a:spcAft>
                <a:spcPts val="0"/>
              </a:spcAft>
              <a:buClr>
                <a:schemeClr val="dk1"/>
              </a:buClr>
              <a:buSzPts val="1100"/>
              <a:buFont typeface="Arial"/>
              <a:buNone/>
            </a:pPr>
            <a:r>
              <a:t/>
            </a:r>
            <a:endParaRPr sz="1600">
              <a:solidFill>
                <a:schemeClr val="dk1"/>
              </a:solidFill>
            </a:endParaRPr>
          </a:p>
          <a:p>
            <a:pPr indent="0" lvl="0" marL="0" rtl="0" algn="l">
              <a:spcBef>
                <a:spcPts val="0"/>
              </a:spcBef>
              <a:spcAft>
                <a:spcPts val="0"/>
              </a:spcAft>
              <a:buClr>
                <a:schemeClr val="dk1"/>
              </a:buClr>
              <a:buSzPts val="1100"/>
              <a:buFont typeface="Arial"/>
              <a:buNone/>
            </a:pPr>
            <a:r>
              <a:rPr lang="da" sz="1600">
                <a:solidFill>
                  <a:schemeClr val="dk1"/>
                </a:solidFill>
              </a:rPr>
              <a:t>I Danmark betyder </a:t>
            </a:r>
            <a:r>
              <a:rPr lang="da" sz="1600" u="sng">
                <a:solidFill>
                  <a:srgbClr val="1155CC"/>
                </a:solidFill>
                <a:hlinkClick r:id="rId4">
                  <a:extLst>
                    <a:ext uri="{A12FA001-AC4F-418D-AE19-62706E023703}">
                      <ahyp:hlinkClr val="tx"/>
                    </a:ext>
                  </a:extLst>
                </a:hlinkClick>
              </a:rPr>
              <a:t>ny lovgivning</a:t>
            </a:r>
            <a:r>
              <a:rPr lang="da" sz="1600">
                <a:solidFill>
                  <a:schemeClr val="dk1"/>
                </a:solidFill>
              </a:rPr>
              <a:t>, at man skal være 15 år for at oprette en profil på sociale medier. 13-årige kan dog få lov med forældresamtykke. </a:t>
            </a:r>
            <a:endParaRPr sz="1600">
              <a:solidFill>
                <a:schemeClr val="dk1"/>
              </a:solidFill>
            </a:endParaRPr>
          </a:p>
          <a:p>
            <a:pPr indent="0" lvl="0" marL="0" rtl="0" algn="l">
              <a:spcBef>
                <a:spcPts val="0"/>
              </a:spcBef>
              <a:spcAft>
                <a:spcPts val="0"/>
              </a:spcAft>
              <a:buClr>
                <a:schemeClr val="dk1"/>
              </a:buClr>
              <a:buSzPts val="1100"/>
              <a:buFont typeface="Arial"/>
              <a:buNone/>
            </a:pPr>
            <a:r>
              <a:t/>
            </a:r>
            <a:endParaRPr sz="1600">
              <a:solidFill>
                <a:schemeClr val="dk1"/>
              </a:solidFill>
            </a:endParaRPr>
          </a:p>
          <a:p>
            <a:pPr indent="0" lvl="0" marL="0" rtl="0" algn="l">
              <a:spcBef>
                <a:spcPts val="0"/>
              </a:spcBef>
              <a:spcAft>
                <a:spcPts val="0"/>
              </a:spcAft>
              <a:buClr>
                <a:schemeClr val="dk1"/>
              </a:buClr>
              <a:buSzPts val="1100"/>
              <a:buFont typeface="Arial"/>
              <a:buNone/>
            </a:pPr>
            <a:r>
              <a:rPr lang="da" sz="1600" u="sng">
                <a:solidFill>
                  <a:srgbClr val="1155CC"/>
                </a:solidFill>
                <a:hlinkClick r:id="rId5">
                  <a:extLst>
                    <a:ext uri="{A12FA001-AC4F-418D-AE19-62706E023703}">
                      <ahyp:hlinkClr val="tx"/>
                    </a:ext>
                  </a:extLst>
                </a:hlinkClick>
              </a:rPr>
              <a:t>Flere kommuner </a:t>
            </a:r>
            <a:r>
              <a:rPr lang="da" sz="1600">
                <a:solidFill>
                  <a:schemeClr val="dk1"/>
                </a:solidFill>
              </a:rPr>
              <a:t>har indført mobil- og skærmforbud i indskolingen og SFO’er. </a:t>
            </a:r>
            <a:br>
              <a:rPr lang="da" sz="1600">
                <a:solidFill>
                  <a:schemeClr val="dk1"/>
                </a:solidFill>
              </a:rPr>
            </a:br>
            <a:br>
              <a:rPr lang="da" sz="1600">
                <a:solidFill>
                  <a:schemeClr val="dk1"/>
                </a:solidFill>
              </a:rPr>
            </a:br>
            <a:r>
              <a:rPr lang="da" sz="1600">
                <a:solidFill>
                  <a:schemeClr val="dk1"/>
                </a:solidFill>
              </a:rPr>
              <a:t>På </a:t>
            </a:r>
            <a:r>
              <a:rPr lang="da" sz="1600" u="sng">
                <a:solidFill>
                  <a:srgbClr val="1155CC"/>
                </a:solidFill>
                <a:hlinkClick r:id="rId6">
                  <a:extLst>
                    <a:ext uri="{A12FA001-AC4F-418D-AE19-62706E023703}">
                      <ahyp:hlinkClr val="tx"/>
                    </a:ext>
                  </a:extLst>
                </a:hlinkClick>
              </a:rPr>
              <a:t>Frederiksberg</a:t>
            </a:r>
            <a:r>
              <a:rPr lang="da" sz="1600">
                <a:solidFill>
                  <a:schemeClr val="dk1"/>
                </a:solidFill>
              </a:rPr>
              <a:t> har man helt forbudt mobiler i både skole, SFO og klubtilbud. </a:t>
            </a:r>
            <a:endParaRPr sz="1600">
              <a:solidFill>
                <a:schemeClr val="dk1"/>
              </a:solidFill>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9" name="Shape 119"/>
        <p:cNvGrpSpPr/>
        <p:nvPr/>
      </p:nvGrpSpPr>
      <p:grpSpPr>
        <a:xfrm>
          <a:off x="0" y="0"/>
          <a:ext cx="0" cy="0"/>
          <a:chOff x="0" y="0"/>
          <a:chExt cx="0" cy="0"/>
        </a:xfrm>
      </p:grpSpPr>
      <p:sp>
        <p:nvSpPr>
          <p:cNvPr id="120" name="Google Shape;120;p24"/>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SzPts val="990"/>
              <a:buNone/>
            </a:pPr>
            <a:r>
              <a:rPr b="1" lang="da" sz="2320"/>
              <a:t>Hvad anbefaler eksperter og myndigheder? </a:t>
            </a:r>
            <a:endParaRPr sz="2320"/>
          </a:p>
        </p:txBody>
      </p:sp>
      <p:sp>
        <p:nvSpPr>
          <p:cNvPr id="121" name="Google Shape;121;p24"/>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Clr>
                <a:schemeClr val="dk1"/>
              </a:buClr>
              <a:buSzPts val="1100"/>
              <a:buFont typeface="Arial"/>
              <a:buNone/>
            </a:pPr>
            <a:r>
              <a:rPr lang="da" sz="1600" u="sng">
                <a:solidFill>
                  <a:srgbClr val="1155CC"/>
                </a:solidFill>
                <a:hlinkClick r:id="rId3">
                  <a:extLst>
                    <a:ext uri="{A12FA001-AC4F-418D-AE19-62706E023703}">
                      <ahyp:hlinkClr val="tx"/>
                    </a:ext>
                  </a:extLst>
                </a:hlinkClick>
              </a:rPr>
              <a:t>Trivelseskommissionen anbefaling lyder: </a:t>
            </a:r>
            <a:r>
              <a:rPr lang="da" sz="1600">
                <a:solidFill>
                  <a:schemeClr val="dk1"/>
                </a:solidFill>
              </a:rPr>
              <a:t>“Udskyd børns smartphonedebut, til de er fyldt 13 år”. De anbefaler også, at forældre indgår fælles aftaler om at overholde grænsen.</a:t>
            </a:r>
            <a:br>
              <a:rPr lang="da" sz="1600">
                <a:solidFill>
                  <a:schemeClr val="dk1"/>
                </a:solidFill>
              </a:rPr>
            </a:br>
            <a:br>
              <a:rPr lang="da" sz="1600">
                <a:solidFill>
                  <a:schemeClr val="dk1"/>
                </a:solidFill>
              </a:rPr>
            </a:br>
            <a:r>
              <a:rPr lang="da" sz="1600">
                <a:solidFill>
                  <a:schemeClr val="dk1"/>
                </a:solidFill>
              </a:rPr>
              <a:t>Red Barnet, Børns Vilkår, Digitaliseringsministeriet, KL, DUF, Forbrugerrådet Tænk, FOLA, Skolelederforeningen, UNICEF og Center for Digital Pædagogik </a:t>
            </a:r>
            <a:r>
              <a:rPr lang="da" sz="1600" u="sng">
                <a:solidFill>
                  <a:srgbClr val="1155CC"/>
                </a:solidFill>
                <a:hlinkClick r:id="rId4">
                  <a:extLst>
                    <a:ext uri="{A12FA001-AC4F-418D-AE19-62706E023703}">
                      <ahyp:hlinkClr val="tx"/>
                    </a:ext>
                  </a:extLst>
                </a:hlinkClick>
              </a:rPr>
              <a:t>anbefaler også</a:t>
            </a:r>
            <a:r>
              <a:rPr lang="da" sz="1600">
                <a:solidFill>
                  <a:schemeClr val="dk1"/>
                </a:solidFill>
              </a:rPr>
              <a:t>, at man udskyder børns introduktion til smartphones til de er 13 år. </a:t>
            </a:r>
            <a:endParaRPr sz="1600">
              <a:solidFill>
                <a:schemeClr val="dk1"/>
              </a:solidFill>
            </a:endParaRPr>
          </a:p>
          <a:p>
            <a:pPr indent="0" lvl="0" marL="0" rtl="0" algn="l">
              <a:spcBef>
                <a:spcPts val="0"/>
              </a:spcBef>
              <a:spcAft>
                <a:spcPts val="0"/>
              </a:spcAft>
              <a:buClr>
                <a:schemeClr val="dk1"/>
              </a:buClr>
              <a:buSzPts val="1100"/>
              <a:buFont typeface="Arial"/>
              <a:buNone/>
            </a:pPr>
            <a:r>
              <a:t/>
            </a:r>
            <a:endParaRPr sz="1600">
              <a:solidFill>
                <a:schemeClr val="dk1"/>
              </a:solidFill>
            </a:endParaRPr>
          </a:p>
          <a:p>
            <a:pPr indent="0" lvl="0" marL="0" rtl="0" algn="l">
              <a:spcBef>
                <a:spcPts val="0"/>
              </a:spcBef>
              <a:spcAft>
                <a:spcPts val="0"/>
              </a:spcAft>
              <a:buClr>
                <a:schemeClr val="dk1"/>
              </a:buClr>
              <a:buSzPts val="1100"/>
              <a:buFont typeface="Arial"/>
              <a:buNone/>
            </a:pPr>
            <a:r>
              <a:rPr lang="da" sz="1600">
                <a:solidFill>
                  <a:schemeClr val="dk1"/>
                </a:solidFill>
              </a:rPr>
              <a:t>Styrelsen for Undervisning og Kvalitet (STUK) </a:t>
            </a:r>
            <a:r>
              <a:rPr lang="da" sz="1600" u="sng">
                <a:solidFill>
                  <a:srgbClr val="1155CC"/>
                </a:solidFill>
                <a:hlinkClick r:id="rId5">
                  <a:extLst>
                    <a:ext uri="{A12FA001-AC4F-418D-AE19-62706E023703}">
                      <ahyp:hlinkClr val="tx"/>
                    </a:ext>
                  </a:extLst>
                </a:hlinkClick>
              </a:rPr>
              <a:t>anbefaler</a:t>
            </a:r>
            <a:r>
              <a:rPr lang="da" sz="1600">
                <a:solidFill>
                  <a:schemeClr val="dk1"/>
                </a:solidFill>
              </a:rPr>
              <a:t> mobilfri skoler. </a:t>
            </a:r>
            <a:endParaRPr sz="1600">
              <a:solidFill>
                <a:schemeClr val="dk1"/>
              </a:solidFill>
            </a:endParaRPr>
          </a:p>
          <a:p>
            <a:pPr indent="0" lvl="0" marL="0" rtl="0" algn="l">
              <a:spcBef>
                <a:spcPts val="0"/>
              </a:spcBef>
              <a:spcAft>
                <a:spcPts val="0"/>
              </a:spcAft>
              <a:buClr>
                <a:schemeClr val="dk1"/>
              </a:buClr>
              <a:buSzPts val="1100"/>
              <a:buFont typeface="Arial"/>
              <a:buNone/>
            </a:pPr>
            <a:r>
              <a:t/>
            </a:r>
            <a:endParaRPr sz="1600">
              <a:solidFill>
                <a:schemeClr val="dk1"/>
              </a:solidFill>
            </a:endParaRPr>
          </a:p>
          <a:p>
            <a:pPr indent="0" lvl="0" marL="0" rtl="0" algn="l">
              <a:spcBef>
                <a:spcPts val="0"/>
              </a:spcBef>
              <a:spcAft>
                <a:spcPts val="0"/>
              </a:spcAft>
              <a:buClr>
                <a:schemeClr val="dk1"/>
              </a:buClr>
              <a:buSzPts val="1100"/>
              <a:buFont typeface="Arial"/>
              <a:buNone/>
            </a:pPr>
            <a:r>
              <a:rPr lang="da" sz="1600" u="sng">
                <a:solidFill>
                  <a:srgbClr val="1155CC"/>
                </a:solidFill>
                <a:hlinkClick r:id="rId6">
                  <a:extLst>
                    <a:ext uri="{A12FA001-AC4F-418D-AE19-62706E023703}">
                      <ahyp:hlinkClr val="tx"/>
                    </a:ext>
                  </a:extLst>
                </a:hlinkClick>
              </a:rPr>
              <a:t>Red Barnet</a:t>
            </a:r>
            <a:r>
              <a:rPr lang="da" sz="1600">
                <a:solidFill>
                  <a:schemeClr val="dk1"/>
                </a:solidFill>
              </a:rPr>
              <a:t> og lignende organisationer fraråder, at elever har egne mobiler med i skole og SFO. </a:t>
            </a:r>
            <a:endParaRPr sz="1600">
              <a:solidFill>
                <a:schemeClr val="dk1"/>
              </a:solidFill>
            </a:endParaRP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5" name="Shape 125"/>
        <p:cNvGrpSpPr/>
        <p:nvPr/>
      </p:nvGrpSpPr>
      <p:grpSpPr>
        <a:xfrm>
          <a:off x="0" y="0"/>
          <a:ext cx="0" cy="0"/>
          <a:chOff x="0" y="0"/>
          <a:chExt cx="0" cy="0"/>
        </a:xfrm>
      </p:grpSpPr>
      <p:sp>
        <p:nvSpPr>
          <p:cNvPr id="126" name="Google Shape;126;p25"/>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SzPts val="990"/>
              <a:buNone/>
            </a:pPr>
            <a:r>
              <a:rPr b="1" lang="da" sz="2320"/>
              <a:t>Hvad med de voksne? </a:t>
            </a:r>
            <a:endParaRPr sz="2320"/>
          </a:p>
        </p:txBody>
      </p:sp>
      <p:sp>
        <p:nvSpPr>
          <p:cNvPr id="127" name="Google Shape;127;p25"/>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Clr>
                <a:schemeClr val="dk1"/>
              </a:buClr>
              <a:buSzPts val="1100"/>
              <a:buFont typeface="Arial"/>
              <a:buNone/>
            </a:pPr>
            <a:r>
              <a:rPr lang="da" sz="1600">
                <a:solidFill>
                  <a:schemeClr val="dk1"/>
                </a:solidFill>
              </a:rPr>
              <a:t>Skal en skærmpolitik for alvor batte, skal de voksne vise vejen. </a:t>
            </a:r>
            <a:br>
              <a:rPr lang="da" sz="1600">
                <a:solidFill>
                  <a:schemeClr val="dk1"/>
                </a:solidFill>
              </a:rPr>
            </a:br>
            <a:br>
              <a:rPr lang="da" sz="1600">
                <a:solidFill>
                  <a:schemeClr val="dk1"/>
                </a:solidFill>
              </a:rPr>
            </a:br>
            <a:r>
              <a:rPr lang="da" sz="1600" u="sng">
                <a:solidFill>
                  <a:srgbClr val="1155CC"/>
                </a:solidFill>
                <a:hlinkClick r:id="rId3">
                  <a:extLst>
                    <a:ext uri="{A12FA001-AC4F-418D-AE19-62706E023703}">
                      <ahyp:hlinkClr val="tx"/>
                    </a:ext>
                  </a:extLst>
                </a:hlinkClick>
              </a:rPr>
              <a:t>Trivselskommissionen</a:t>
            </a:r>
            <a:r>
              <a:rPr lang="da" sz="1600">
                <a:solidFill>
                  <a:schemeClr val="dk1"/>
                </a:solidFill>
              </a:rPr>
              <a:t> anbefaler, at: </a:t>
            </a:r>
            <a:br>
              <a:rPr lang="da" sz="1600">
                <a:solidFill>
                  <a:schemeClr val="dk1"/>
                </a:solidFill>
              </a:rPr>
            </a:br>
            <a:endParaRPr sz="1600">
              <a:solidFill>
                <a:schemeClr val="dk1"/>
              </a:solidFill>
            </a:endParaRPr>
          </a:p>
          <a:p>
            <a:pPr indent="-330200" lvl="0" marL="457200" rtl="0" algn="l">
              <a:spcBef>
                <a:spcPts val="0"/>
              </a:spcBef>
              <a:spcAft>
                <a:spcPts val="0"/>
              </a:spcAft>
              <a:buClr>
                <a:schemeClr val="dk1"/>
              </a:buClr>
              <a:buSzPts val="1600"/>
              <a:buChar char="●"/>
            </a:pPr>
            <a:r>
              <a:rPr lang="da" sz="1600">
                <a:solidFill>
                  <a:schemeClr val="dk1"/>
                </a:solidFill>
              </a:rPr>
              <a:t>forældre er gode eksempler og er bevidste om deres egen skærmbrug – især når de er sammen med børn.</a:t>
            </a:r>
            <a:endParaRPr sz="1600">
              <a:solidFill>
                <a:schemeClr val="dk1"/>
              </a:solidFill>
            </a:endParaRPr>
          </a:p>
          <a:p>
            <a:pPr indent="-330200" lvl="0" marL="457200" rtl="0" algn="l">
              <a:spcBef>
                <a:spcPts val="0"/>
              </a:spcBef>
              <a:spcAft>
                <a:spcPts val="0"/>
              </a:spcAft>
              <a:buClr>
                <a:schemeClr val="dk1"/>
              </a:buClr>
              <a:buSzPts val="1600"/>
              <a:buChar char="●"/>
            </a:pPr>
            <a:r>
              <a:rPr lang="da" sz="1600">
                <a:solidFill>
                  <a:schemeClr val="dk1"/>
                </a:solidFill>
              </a:rPr>
              <a:t>voksne aktivt forholder sig til egne digitale vaner og forsøger at minimere skærmtid.</a:t>
            </a:r>
            <a:endParaRPr sz="1600">
              <a:solidFill>
                <a:schemeClr val="dk1"/>
              </a:solidFill>
            </a:endParaRPr>
          </a:p>
          <a:p>
            <a:pPr indent="-330200" lvl="0" marL="457200" rtl="0" algn="l">
              <a:spcBef>
                <a:spcPts val="0"/>
              </a:spcBef>
              <a:spcAft>
                <a:spcPts val="0"/>
              </a:spcAft>
              <a:buClr>
                <a:schemeClr val="dk1"/>
              </a:buClr>
              <a:buSzPts val="1600"/>
              <a:buChar char="●"/>
            </a:pPr>
            <a:r>
              <a:rPr lang="da" sz="1600">
                <a:solidFill>
                  <a:schemeClr val="dk1"/>
                </a:solidFill>
              </a:rPr>
              <a:t>voksne involverer sig aktivt i børns digitale liv og hjælper med at skabe sunde rutiner.</a:t>
            </a:r>
            <a:endParaRPr sz="1600">
              <a:solidFill>
                <a:schemeClr val="dk1"/>
              </a:solidFill>
            </a:endParaRPr>
          </a:p>
          <a:p>
            <a:pPr indent="-330200" lvl="0" marL="457200" rtl="0" algn="l">
              <a:spcBef>
                <a:spcPts val="0"/>
              </a:spcBef>
              <a:spcAft>
                <a:spcPts val="0"/>
              </a:spcAft>
              <a:buClr>
                <a:schemeClr val="dk1"/>
              </a:buClr>
              <a:buSzPts val="1600"/>
              <a:buChar char="●"/>
            </a:pPr>
            <a:r>
              <a:rPr lang="da" sz="1600">
                <a:solidFill>
                  <a:schemeClr val="dk1"/>
                </a:solidFill>
              </a:rPr>
              <a:t>forældre interesserer sig for og taler med deres børn om, hvad de laver online.</a:t>
            </a:r>
            <a:endParaRPr sz="1600">
              <a:solidFill>
                <a:schemeClr val="dk1"/>
              </a:solidFill>
            </a:endParaRPr>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1" name="Shape 131"/>
        <p:cNvGrpSpPr/>
        <p:nvPr/>
      </p:nvGrpSpPr>
      <p:grpSpPr>
        <a:xfrm>
          <a:off x="0" y="0"/>
          <a:ext cx="0" cy="0"/>
          <a:chOff x="0" y="0"/>
          <a:chExt cx="0" cy="0"/>
        </a:xfrm>
      </p:grpSpPr>
      <p:sp>
        <p:nvSpPr>
          <p:cNvPr id="132" name="Google Shape;132;p26"/>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SzPts val="990"/>
              <a:buNone/>
            </a:pPr>
            <a:r>
              <a:rPr b="1" lang="da" sz="2320"/>
              <a:t>Forslag til skærmpolitik</a:t>
            </a:r>
            <a:endParaRPr sz="2320"/>
          </a:p>
        </p:txBody>
      </p:sp>
      <p:sp>
        <p:nvSpPr>
          <p:cNvPr id="133" name="Google Shape;133;p26"/>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da" sz="1600">
                <a:solidFill>
                  <a:schemeClr val="dk1"/>
                </a:solidFill>
              </a:rPr>
              <a:t>Vi skal diskutere og blive enige om rammerne for klassens skærmpolitik. </a:t>
            </a:r>
            <a:endParaRPr sz="1600">
              <a:solidFill>
                <a:schemeClr val="dk1"/>
              </a:solidFill>
            </a:endParaRPr>
          </a:p>
          <a:p>
            <a:pPr indent="0" lvl="0" marL="0" rtl="0" algn="l">
              <a:spcBef>
                <a:spcPts val="0"/>
              </a:spcBef>
              <a:spcAft>
                <a:spcPts val="0"/>
              </a:spcAft>
              <a:buNone/>
            </a:pPr>
            <a:r>
              <a:t/>
            </a:r>
            <a:endParaRPr sz="1600">
              <a:solidFill>
                <a:schemeClr val="dk1"/>
              </a:solidFill>
            </a:endParaRPr>
          </a:p>
          <a:p>
            <a:pPr indent="0" lvl="0" marL="0" rtl="0" algn="l">
              <a:spcBef>
                <a:spcPts val="0"/>
              </a:spcBef>
              <a:spcAft>
                <a:spcPts val="0"/>
              </a:spcAft>
              <a:buNone/>
            </a:pPr>
            <a:r>
              <a:rPr lang="da" sz="1600">
                <a:solidFill>
                  <a:schemeClr val="dk1"/>
                </a:solidFill>
              </a:rPr>
              <a:t>Forslaget her bygger enten på gældende lovgivning eller anbefalinger fra myndigheder og eksperter.</a:t>
            </a:r>
            <a:endParaRPr sz="1600">
              <a:solidFill>
                <a:schemeClr val="dk1"/>
              </a:solidFill>
            </a:endParaRPr>
          </a:p>
          <a:p>
            <a:pPr indent="0" lvl="0" marL="0" rtl="0" algn="l">
              <a:spcBef>
                <a:spcPts val="0"/>
              </a:spcBef>
              <a:spcAft>
                <a:spcPts val="0"/>
              </a:spcAft>
              <a:buNone/>
            </a:pPr>
            <a:r>
              <a:t/>
            </a:r>
            <a:endParaRPr sz="1600">
              <a:solidFill>
                <a:schemeClr val="dk1"/>
              </a:solidFill>
            </a:endParaRPr>
          </a:p>
          <a:p>
            <a:pPr indent="0" lvl="0" marL="0" rtl="0" algn="l">
              <a:spcBef>
                <a:spcPts val="0"/>
              </a:spcBef>
              <a:spcAft>
                <a:spcPts val="0"/>
              </a:spcAft>
              <a:buNone/>
            </a:pPr>
            <a:r>
              <a:rPr lang="da" sz="1600">
                <a:solidFill>
                  <a:schemeClr val="dk1"/>
                </a:solidFill>
              </a:rPr>
              <a:t>Skærmpolitiken fokuserer på tre områder: </a:t>
            </a:r>
            <a:endParaRPr sz="1600">
              <a:solidFill>
                <a:schemeClr val="dk1"/>
              </a:solidFill>
            </a:endParaRPr>
          </a:p>
          <a:p>
            <a:pPr indent="0" lvl="0" marL="0" rtl="0" algn="l">
              <a:spcBef>
                <a:spcPts val="0"/>
              </a:spcBef>
              <a:spcAft>
                <a:spcPts val="0"/>
              </a:spcAft>
              <a:buNone/>
            </a:pPr>
            <a:r>
              <a:t/>
            </a:r>
            <a:endParaRPr sz="1600">
              <a:solidFill>
                <a:schemeClr val="dk1"/>
              </a:solidFill>
            </a:endParaRPr>
          </a:p>
          <a:p>
            <a:pPr indent="-330200" lvl="0" marL="457200" rtl="0" algn="l">
              <a:spcBef>
                <a:spcPts val="0"/>
              </a:spcBef>
              <a:spcAft>
                <a:spcPts val="0"/>
              </a:spcAft>
              <a:buClr>
                <a:schemeClr val="dk1"/>
              </a:buClr>
              <a:buSzPts val="1600"/>
              <a:buAutoNum type="arabicPeriod"/>
            </a:pPr>
            <a:r>
              <a:rPr lang="da" sz="1600">
                <a:solidFill>
                  <a:schemeClr val="dk1"/>
                </a:solidFill>
              </a:rPr>
              <a:t>Adgang</a:t>
            </a:r>
            <a:endParaRPr sz="1600">
              <a:solidFill>
                <a:schemeClr val="dk1"/>
              </a:solidFill>
            </a:endParaRPr>
          </a:p>
          <a:p>
            <a:pPr indent="-330200" lvl="0" marL="457200" rtl="0" algn="l">
              <a:spcBef>
                <a:spcPts val="0"/>
              </a:spcBef>
              <a:spcAft>
                <a:spcPts val="0"/>
              </a:spcAft>
              <a:buClr>
                <a:schemeClr val="dk1"/>
              </a:buClr>
              <a:buSzPts val="1600"/>
              <a:buAutoNum type="arabicPeriod"/>
            </a:pPr>
            <a:r>
              <a:rPr lang="da" sz="1600">
                <a:solidFill>
                  <a:schemeClr val="dk1"/>
                </a:solidFill>
              </a:rPr>
              <a:t>Rammer</a:t>
            </a:r>
            <a:endParaRPr sz="1600">
              <a:solidFill>
                <a:schemeClr val="dk1"/>
              </a:solidFill>
            </a:endParaRPr>
          </a:p>
          <a:p>
            <a:pPr indent="-330200" lvl="0" marL="457200" rtl="0" algn="l">
              <a:spcBef>
                <a:spcPts val="0"/>
              </a:spcBef>
              <a:spcAft>
                <a:spcPts val="0"/>
              </a:spcAft>
              <a:buClr>
                <a:schemeClr val="dk1"/>
              </a:buClr>
              <a:buSzPts val="1600"/>
              <a:buAutoNum type="arabicPeriod"/>
            </a:pPr>
            <a:r>
              <a:rPr lang="da" sz="1600">
                <a:solidFill>
                  <a:schemeClr val="dk1"/>
                </a:solidFill>
              </a:rPr>
              <a:t>Kommunikation </a:t>
            </a:r>
            <a:endParaRPr sz="1600">
              <a:solidFill>
                <a:schemeClr val="dk1"/>
              </a:solidFill>
            </a:endParaRPr>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7" name="Shape 137"/>
        <p:cNvGrpSpPr/>
        <p:nvPr/>
      </p:nvGrpSpPr>
      <p:grpSpPr>
        <a:xfrm>
          <a:off x="0" y="0"/>
          <a:ext cx="0" cy="0"/>
          <a:chOff x="0" y="0"/>
          <a:chExt cx="0" cy="0"/>
        </a:xfrm>
      </p:grpSpPr>
      <p:sp>
        <p:nvSpPr>
          <p:cNvPr id="138" name="Google Shape;138;p27"/>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SzPts val="990"/>
              <a:buNone/>
            </a:pPr>
            <a:r>
              <a:rPr b="1" lang="da" sz="2320"/>
              <a:t>Adgang</a:t>
            </a:r>
            <a:endParaRPr sz="2320"/>
          </a:p>
        </p:txBody>
      </p:sp>
      <p:sp>
        <p:nvSpPr>
          <p:cNvPr id="139" name="Google Shape;139;p27"/>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p>
            <a:pPr indent="-330200" lvl="0" marL="457200" rtl="0" algn="l">
              <a:spcBef>
                <a:spcPts val="1200"/>
              </a:spcBef>
              <a:spcAft>
                <a:spcPts val="0"/>
              </a:spcAft>
              <a:buClr>
                <a:schemeClr val="dk1"/>
              </a:buClr>
              <a:buSzPts val="1600"/>
              <a:buChar char="●"/>
            </a:pPr>
            <a:r>
              <a:rPr lang="da" sz="1600">
                <a:solidFill>
                  <a:schemeClr val="dk1"/>
                </a:solidFill>
              </a:rPr>
              <a:t>Hvornår introducerer vi smartphones?</a:t>
            </a:r>
            <a:br>
              <a:rPr lang="da" sz="1600">
                <a:solidFill>
                  <a:schemeClr val="dk1"/>
                </a:solidFill>
              </a:rPr>
            </a:br>
            <a:r>
              <a:rPr i="1" lang="da" sz="1600" u="sng">
                <a:solidFill>
                  <a:srgbClr val="1155CC"/>
                </a:solidFill>
                <a:hlinkClick r:id="rId3">
                  <a:extLst>
                    <a:ext uri="{A12FA001-AC4F-418D-AE19-62706E023703}">
                      <ahyp:hlinkClr val="tx"/>
                    </a:ext>
                  </a:extLst>
                </a:hlinkClick>
              </a:rPr>
              <a:t>Forslag</a:t>
            </a:r>
            <a:r>
              <a:rPr i="1" lang="da" sz="1600">
                <a:solidFill>
                  <a:schemeClr val="dk1"/>
                </a:solidFill>
              </a:rPr>
              <a:t>: Vi følger anbefalingerne om 13 år eller starten af 8. klasse. </a:t>
            </a:r>
            <a:br>
              <a:rPr i="1" lang="da" sz="1600">
                <a:solidFill>
                  <a:schemeClr val="dk1"/>
                </a:solidFill>
              </a:rPr>
            </a:br>
            <a:endParaRPr i="1" sz="1600">
              <a:solidFill>
                <a:schemeClr val="dk1"/>
              </a:solidFill>
            </a:endParaRPr>
          </a:p>
          <a:p>
            <a:pPr indent="-330200" lvl="0" marL="457200" rtl="0" algn="l">
              <a:spcBef>
                <a:spcPts val="0"/>
              </a:spcBef>
              <a:spcAft>
                <a:spcPts val="0"/>
              </a:spcAft>
              <a:buClr>
                <a:schemeClr val="dk1"/>
              </a:buClr>
              <a:buSzPts val="1600"/>
              <a:buChar char="●"/>
            </a:pPr>
            <a:r>
              <a:rPr lang="da" sz="1600">
                <a:solidFill>
                  <a:schemeClr val="dk1"/>
                </a:solidFill>
              </a:rPr>
              <a:t>Hvornår giver vi børnene adgang til sociale medier?</a:t>
            </a:r>
            <a:br>
              <a:rPr lang="da" sz="1600">
                <a:solidFill>
                  <a:schemeClr val="dk1"/>
                </a:solidFill>
              </a:rPr>
            </a:br>
            <a:r>
              <a:rPr i="1" lang="da" sz="1600" u="sng">
                <a:solidFill>
                  <a:srgbClr val="1155CC"/>
                </a:solidFill>
                <a:hlinkClick r:id="rId4">
                  <a:extLst>
                    <a:ext uri="{A12FA001-AC4F-418D-AE19-62706E023703}">
                      <ahyp:hlinkClr val="tx"/>
                    </a:ext>
                  </a:extLst>
                </a:hlinkClick>
              </a:rPr>
              <a:t>Forslag</a:t>
            </a:r>
            <a:r>
              <a:rPr i="1" lang="da" sz="1600">
                <a:solidFill>
                  <a:schemeClr val="dk1"/>
                </a:solidFill>
              </a:rPr>
              <a:t>: Vi følger lovgivningen og lader først børn oprette profiler på sociale medier ved 15 år.</a:t>
            </a:r>
            <a:br>
              <a:rPr i="1" lang="da" sz="1600">
                <a:solidFill>
                  <a:schemeClr val="dk1"/>
                </a:solidFill>
              </a:rPr>
            </a:br>
            <a:endParaRPr i="1" sz="1600">
              <a:solidFill>
                <a:schemeClr val="dk1"/>
              </a:solidFill>
            </a:endParaRPr>
          </a:p>
          <a:p>
            <a:pPr indent="-330200" lvl="0" marL="457200" rtl="0" algn="l">
              <a:spcBef>
                <a:spcPts val="0"/>
              </a:spcBef>
              <a:spcAft>
                <a:spcPts val="0"/>
              </a:spcAft>
              <a:buClr>
                <a:schemeClr val="dk1"/>
              </a:buClr>
              <a:buSzPts val="1600"/>
              <a:buChar char="●"/>
            </a:pPr>
            <a:r>
              <a:rPr lang="da" sz="1600">
                <a:solidFill>
                  <a:schemeClr val="dk1"/>
                </a:solidFill>
              </a:rPr>
              <a:t>Hvordan forholder vi os til aldersgrænser på spil, apps og platforme?</a:t>
            </a:r>
            <a:br>
              <a:rPr lang="da" sz="1600">
                <a:solidFill>
                  <a:schemeClr val="dk1"/>
                </a:solidFill>
              </a:rPr>
            </a:br>
            <a:r>
              <a:rPr i="1" lang="da" sz="1600" u="sng">
                <a:solidFill>
                  <a:srgbClr val="1155CC"/>
                </a:solidFill>
                <a:hlinkClick r:id="rId5">
                  <a:extLst>
                    <a:ext uri="{A12FA001-AC4F-418D-AE19-62706E023703}">
                      <ahyp:hlinkClr val="tx"/>
                    </a:ext>
                  </a:extLst>
                </a:hlinkClick>
              </a:rPr>
              <a:t>Forslag</a:t>
            </a:r>
            <a:r>
              <a:rPr i="1" lang="da" sz="1600">
                <a:solidFill>
                  <a:schemeClr val="dk1"/>
                </a:solidFill>
              </a:rPr>
              <a:t>: Vi følger anbefalinger og respekterer som udgangspunkt aldersgrænser og undersøger indhold, før børn får adgang. </a:t>
            </a:r>
            <a:br>
              <a:rPr i="1" lang="da" sz="1600">
                <a:solidFill>
                  <a:schemeClr val="dk1"/>
                </a:solidFill>
              </a:rPr>
            </a:br>
            <a:endParaRPr i="1" sz="1600">
              <a:solidFill>
                <a:schemeClr val="dk1"/>
              </a:solidFill>
            </a:endParaRPr>
          </a:p>
          <a:p>
            <a:pPr indent="-330200" lvl="0" marL="457200" rtl="0" algn="l">
              <a:spcBef>
                <a:spcPts val="0"/>
              </a:spcBef>
              <a:spcAft>
                <a:spcPts val="0"/>
              </a:spcAft>
              <a:buClr>
                <a:schemeClr val="dk1"/>
              </a:buClr>
              <a:buSzPts val="1600"/>
              <a:buChar char="●"/>
            </a:pPr>
            <a:r>
              <a:rPr lang="da" sz="1600">
                <a:solidFill>
                  <a:schemeClr val="dk1"/>
                </a:solidFill>
              </a:rPr>
              <a:t>Må børn tage skærme med i skole og SFO?</a:t>
            </a:r>
            <a:br>
              <a:rPr lang="da" sz="1600">
                <a:solidFill>
                  <a:schemeClr val="dk1"/>
                </a:solidFill>
              </a:rPr>
            </a:br>
            <a:r>
              <a:rPr i="1" lang="da" sz="1600" u="sng">
                <a:solidFill>
                  <a:srgbClr val="1155CC"/>
                </a:solidFill>
                <a:hlinkClick r:id="rId6">
                  <a:extLst>
                    <a:ext uri="{A12FA001-AC4F-418D-AE19-62706E023703}">
                      <ahyp:hlinkClr val="tx"/>
                    </a:ext>
                  </a:extLst>
                </a:hlinkClick>
              </a:rPr>
              <a:t>Forsla</a:t>
            </a:r>
            <a:r>
              <a:rPr i="1" lang="da" sz="1600" u="sng">
                <a:solidFill>
                  <a:srgbClr val="1155CC"/>
                </a:solidFill>
                <a:hlinkClick r:id="rId7">
                  <a:extLst>
                    <a:ext uri="{A12FA001-AC4F-418D-AE19-62706E023703}">
                      <ahyp:hlinkClr val="tx"/>
                    </a:ext>
                  </a:extLst>
                </a:hlinkClick>
              </a:rPr>
              <a:t>g</a:t>
            </a:r>
            <a:r>
              <a:rPr i="1" lang="da" sz="1600">
                <a:solidFill>
                  <a:schemeClr val="dk1"/>
                </a:solidFill>
              </a:rPr>
              <a:t>: Vi medbringer ikke skærme i skolen eller fritidsordningen. </a:t>
            </a:r>
            <a:endParaRPr sz="1600">
              <a:solidFill>
                <a:schemeClr val="dk1"/>
              </a:solidFill>
            </a:endParaRPr>
          </a:p>
        </p:txBody>
      </p:sp>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3" name="Shape 143"/>
        <p:cNvGrpSpPr/>
        <p:nvPr/>
      </p:nvGrpSpPr>
      <p:grpSpPr>
        <a:xfrm>
          <a:off x="0" y="0"/>
          <a:ext cx="0" cy="0"/>
          <a:chOff x="0" y="0"/>
          <a:chExt cx="0" cy="0"/>
        </a:xfrm>
      </p:grpSpPr>
      <p:sp>
        <p:nvSpPr>
          <p:cNvPr id="144" name="Google Shape;144;p28"/>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SzPts val="990"/>
              <a:buNone/>
            </a:pPr>
            <a:r>
              <a:rPr b="1" lang="da" sz="2320"/>
              <a:t>Rammer</a:t>
            </a:r>
            <a:endParaRPr sz="2320"/>
          </a:p>
        </p:txBody>
      </p:sp>
      <p:sp>
        <p:nvSpPr>
          <p:cNvPr id="145" name="Google Shape;145;p28"/>
          <p:cNvSpPr txBox="1"/>
          <p:nvPr>
            <p:ph idx="1" type="body"/>
          </p:nvPr>
        </p:nvSpPr>
        <p:spPr>
          <a:xfrm>
            <a:off x="311700" y="1152475"/>
            <a:ext cx="8630400" cy="3416400"/>
          </a:xfrm>
          <a:prstGeom prst="rect">
            <a:avLst/>
          </a:prstGeom>
        </p:spPr>
        <p:txBody>
          <a:bodyPr anchorCtr="0" anchor="t" bIns="91425" lIns="91425" spcFirstLastPara="1" rIns="91425" wrap="square" tIns="91425">
            <a:noAutofit/>
          </a:bodyPr>
          <a:lstStyle/>
          <a:p>
            <a:pPr indent="-330200" lvl="0" marL="457200" rtl="0" algn="l">
              <a:spcBef>
                <a:spcPts val="0"/>
              </a:spcBef>
              <a:spcAft>
                <a:spcPts val="0"/>
              </a:spcAft>
              <a:buSzPts val="1600"/>
              <a:buChar char="●"/>
            </a:pPr>
            <a:r>
              <a:rPr lang="da" sz="1600">
                <a:solidFill>
                  <a:schemeClr val="dk1"/>
                </a:solidFill>
              </a:rPr>
              <a:t>Skal børn have gruppechats i klassen?</a:t>
            </a:r>
            <a:br>
              <a:rPr lang="da" sz="1600">
                <a:solidFill>
                  <a:schemeClr val="dk1"/>
                </a:solidFill>
              </a:rPr>
            </a:br>
            <a:r>
              <a:rPr i="1" lang="da" sz="1600" u="sng">
                <a:solidFill>
                  <a:srgbClr val="1155CC"/>
                </a:solidFill>
                <a:hlinkClick r:id="rId3">
                  <a:extLst>
                    <a:ext uri="{A12FA001-AC4F-418D-AE19-62706E023703}">
                      <ahyp:hlinkClr val="tx"/>
                    </a:ext>
                  </a:extLst>
                </a:hlinkClick>
              </a:rPr>
              <a:t>Forslag</a:t>
            </a:r>
            <a:r>
              <a:rPr i="1" lang="da" sz="1600">
                <a:solidFill>
                  <a:schemeClr val="dk1"/>
                </a:solidFill>
              </a:rPr>
              <a:t>: Vi opfordrer til, at børnene ikke opretter eller deltager i fælles klassegruppechats på nogen platforme inklusiv apps og spil. </a:t>
            </a:r>
            <a:br>
              <a:rPr lang="da" sz="1600">
                <a:solidFill>
                  <a:schemeClr val="dk1"/>
                </a:solidFill>
              </a:rPr>
            </a:br>
            <a:endParaRPr sz="1600">
              <a:solidFill>
                <a:schemeClr val="dk1"/>
              </a:solidFill>
            </a:endParaRPr>
          </a:p>
          <a:p>
            <a:pPr indent="-330200" lvl="0" marL="457200" rtl="0" algn="l">
              <a:spcBef>
                <a:spcPts val="0"/>
              </a:spcBef>
              <a:spcAft>
                <a:spcPts val="0"/>
              </a:spcAft>
              <a:buSzPts val="1600"/>
              <a:buChar char="●"/>
            </a:pPr>
            <a:r>
              <a:rPr lang="da" sz="1600">
                <a:solidFill>
                  <a:schemeClr val="dk1"/>
                </a:solidFill>
              </a:rPr>
              <a:t>Må skærme bruges til klassearrangementer og legeaftaler?</a:t>
            </a:r>
            <a:br>
              <a:rPr lang="da" sz="1600">
                <a:solidFill>
                  <a:schemeClr val="dk1"/>
                </a:solidFill>
              </a:rPr>
            </a:br>
            <a:r>
              <a:rPr i="1" lang="da" sz="1600" u="sng">
                <a:solidFill>
                  <a:srgbClr val="1155CC"/>
                </a:solidFill>
                <a:hlinkClick r:id="rId4">
                  <a:extLst>
                    <a:ext uri="{A12FA001-AC4F-418D-AE19-62706E023703}">
                      <ahyp:hlinkClr val="tx"/>
                    </a:ext>
                  </a:extLst>
                </a:hlinkClick>
              </a:rPr>
              <a:t>Forslag</a:t>
            </a:r>
            <a:r>
              <a:rPr i="1" lang="da" sz="1600">
                <a:solidFill>
                  <a:schemeClr val="dk1"/>
                </a:solidFill>
              </a:rPr>
              <a:t>: Som udgangspunkt bruger vi ikke mobiler ved legeaftaler og fælles arrangementer. Vi begrænser brugen af andre skærme ved legeaftaler - også i forhold til spil - og respekterer i øvrigt klassens skærmpolitik. Vi ønsker at være et godt eksempel for børnene og opfordrer forældre til at lægge mobilen væk ved fælles arrangementer. </a:t>
            </a:r>
            <a:br>
              <a:rPr lang="da" sz="1600">
                <a:solidFill>
                  <a:schemeClr val="dk1"/>
                </a:solidFill>
              </a:rPr>
            </a:br>
            <a:endParaRPr sz="1600">
              <a:solidFill>
                <a:schemeClr val="dk1"/>
              </a:solidFill>
            </a:endParaRPr>
          </a:p>
          <a:p>
            <a:pPr indent="-330200" lvl="0" marL="457200" rtl="0" algn="l">
              <a:spcBef>
                <a:spcPts val="0"/>
              </a:spcBef>
              <a:spcAft>
                <a:spcPts val="0"/>
              </a:spcAft>
              <a:buSzPts val="1600"/>
              <a:buChar char="●"/>
            </a:pPr>
            <a:r>
              <a:rPr lang="da" sz="1600">
                <a:solidFill>
                  <a:schemeClr val="dk1"/>
                </a:solidFill>
              </a:rPr>
              <a:t>Hvad deler vi af billeder?</a:t>
            </a:r>
            <a:br>
              <a:rPr lang="da" sz="1600">
                <a:solidFill>
                  <a:schemeClr val="dk1"/>
                </a:solidFill>
              </a:rPr>
            </a:br>
            <a:r>
              <a:rPr i="1" lang="da" sz="1600" u="sng">
                <a:solidFill>
                  <a:srgbClr val="1155CC"/>
                </a:solidFill>
                <a:hlinkClick r:id="rId5">
                  <a:extLst>
                    <a:ext uri="{A12FA001-AC4F-418D-AE19-62706E023703}">
                      <ahyp:hlinkClr val="tx"/>
                    </a:ext>
                  </a:extLst>
                </a:hlinkClick>
              </a:rPr>
              <a:t>Forslag</a:t>
            </a:r>
            <a:r>
              <a:rPr i="1" lang="da" sz="1600">
                <a:solidFill>
                  <a:schemeClr val="dk1"/>
                </a:solidFill>
              </a:rPr>
              <a:t>: Vi deler ikke billeder af andres børn – heller ikke i lukkede grupper uden samtykke.</a:t>
            </a:r>
            <a:endParaRPr sz="1600">
              <a:solidFill>
                <a:schemeClr val="dk1"/>
              </a:solidFill>
            </a:endParaRPr>
          </a:p>
        </p:txBody>
      </p:sp>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9" name="Shape 149"/>
        <p:cNvGrpSpPr/>
        <p:nvPr/>
      </p:nvGrpSpPr>
      <p:grpSpPr>
        <a:xfrm>
          <a:off x="0" y="0"/>
          <a:ext cx="0" cy="0"/>
          <a:chOff x="0" y="0"/>
          <a:chExt cx="0" cy="0"/>
        </a:xfrm>
      </p:grpSpPr>
      <p:sp>
        <p:nvSpPr>
          <p:cNvPr id="150" name="Google Shape;150;p29"/>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SzPts val="990"/>
              <a:buNone/>
            </a:pPr>
            <a:r>
              <a:rPr b="1" lang="da" sz="2320"/>
              <a:t>Kommunikation</a:t>
            </a:r>
            <a:endParaRPr sz="2320"/>
          </a:p>
        </p:txBody>
      </p:sp>
      <p:sp>
        <p:nvSpPr>
          <p:cNvPr id="151" name="Google Shape;151;p29"/>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p>
            <a:pPr indent="-330200" lvl="0" marL="457200" rtl="0" algn="l">
              <a:spcBef>
                <a:spcPts val="0"/>
              </a:spcBef>
              <a:spcAft>
                <a:spcPts val="0"/>
              </a:spcAft>
              <a:buClr>
                <a:schemeClr val="dk1"/>
              </a:buClr>
              <a:buSzPts val="1600"/>
              <a:buChar char="●"/>
            </a:pPr>
            <a:r>
              <a:rPr lang="da" sz="1600">
                <a:solidFill>
                  <a:schemeClr val="dk1"/>
                </a:solidFill>
              </a:rPr>
              <a:t>Hvordan hjælper vi hinanden som forældre?</a:t>
            </a:r>
            <a:br>
              <a:rPr lang="da" sz="1600">
                <a:solidFill>
                  <a:schemeClr val="dk1"/>
                </a:solidFill>
              </a:rPr>
            </a:br>
            <a:r>
              <a:rPr i="1" lang="da" sz="1600" u="sng">
                <a:solidFill>
                  <a:srgbClr val="1155CC"/>
                </a:solidFill>
                <a:hlinkClick r:id="rId3">
                  <a:extLst>
                    <a:ext uri="{A12FA001-AC4F-418D-AE19-62706E023703}">
                      <ahyp:hlinkClr val="tx"/>
                    </a:ext>
                  </a:extLst>
                </a:hlinkClick>
              </a:rPr>
              <a:t>Forslag</a:t>
            </a:r>
            <a:r>
              <a:rPr i="1" lang="da" sz="1600">
                <a:solidFill>
                  <a:schemeClr val="dk1"/>
                </a:solidFill>
              </a:rPr>
              <a:t>: Vi har en åben og løbende dialog – især hvis vi oplever udfordringer med børnenes kommunikation online. Gerne inden det udvikler sig til større problemer. Vi støtter hinanden i at efterleve klassens skærmpolitik.</a:t>
            </a:r>
            <a:br>
              <a:rPr i="1" lang="da" sz="1600">
                <a:solidFill>
                  <a:schemeClr val="dk1"/>
                </a:solidFill>
              </a:rPr>
            </a:br>
            <a:endParaRPr i="1" sz="1600">
              <a:solidFill>
                <a:schemeClr val="dk1"/>
              </a:solidFill>
            </a:endParaRPr>
          </a:p>
          <a:p>
            <a:pPr indent="-330200" lvl="0" marL="457200" rtl="0" algn="l">
              <a:spcBef>
                <a:spcPts val="0"/>
              </a:spcBef>
              <a:spcAft>
                <a:spcPts val="0"/>
              </a:spcAft>
              <a:buClr>
                <a:schemeClr val="dk1"/>
              </a:buClr>
              <a:buSzPts val="1600"/>
              <a:buChar char="●"/>
            </a:pPr>
            <a:r>
              <a:rPr lang="da" sz="1600">
                <a:solidFill>
                  <a:schemeClr val="dk1"/>
                </a:solidFill>
              </a:rPr>
              <a:t>Hvordan respekterer vi hinandens skærmregler?</a:t>
            </a:r>
            <a:br>
              <a:rPr lang="da" sz="1600">
                <a:solidFill>
                  <a:schemeClr val="dk1"/>
                </a:solidFill>
              </a:rPr>
            </a:br>
            <a:r>
              <a:rPr i="1" lang="da" sz="1600">
                <a:solidFill>
                  <a:schemeClr val="dk1"/>
                </a:solidFill>
              </a:rPr>
              <a:t>Forslag: Vi opfordrer til, at vi som forældre er tydelige over for hinanden om ”hjemmets regler” – særligt i forbindelse med legeaftaler. </a:t>
            </a:r>
            <a:br>
              <a:rPr lang="da" sz="1600">
                <a:solidFill>
                  <a:schemeClr val="dk1"/>
                </a:solidFill>
              </a:rPr>
            </a:br>
            <a:endParaRPr sz="1600">
              <a:solidFill>
                <a:schemeClr val="dk1"/>
              </a:solidFill>
            </a:endParaRPr>
          </a:p>
          <a:p>
            <a:pPr indent="-330200" lvl="0" marL="457200" rtl="0" algn="l">
              <a:spcBef>
                <a:spcPts val="0"/>
              </a:spcBef>
              <a:spcAft>
                <a:spcPts val="0"/>
              </a:spcAft>
              <a:buClr>
                <a:schemeClr val="dk1"/>
              </a:buClr>
              <a:buSzPts val="1600"/>
              <a:buChar char="●"/>
            </a:pPr>
            <a:r>
              <a:rPr lang="da" sz="1600">
                <a:solidFill>
                  <a:schemeClr val="dk1"/>
                </a:solidFill>
              </a:rPr>
              <a:t>Hvordan støtter vi børnene, når de kommer på sociale medier?</a:t>
            </a:r>
            <a:br>
              <a:rPr lang="da" sz="1600">
                <a:solidFill>
                  <a:schemeClr val="dk1"/>
                </a:solidFill>
              </a:rPr>
            </a:br>
            <a:r>
              <a:rPr i="1" lang="da" sz="1600" u="sng">
                <a:solidFill>
                  <a:srgbClr val="1155CC"/>
                </a:solidFill>
                <a:hlinkClick r:id="rId4">
                  <a:extLst>
                    <a:ext uri="{A12FA001-AC4F-418D-AE19-62706E023703}">
                      <ahyp:hlinkClr val="tx"/>
                    </a:ext>
                  </a:extLst>
                </a:hlinkClick>
              </a:rPr>
              <a:t>Forslag</a:t>
            </a:r>
            <a:r>
              <a:rPr i="1" lang="da" sz="1600">
                <a:solidFill>
                  <a:schemeClr val="dk1"/>
                </a:solidFill>
              </a:rPr>
              <a:t>: Når børnene bliver gamle nok, tager vi forældre initiativ til at tale om etik og opførsel online fra sociale medier til spil (gaming). Vi bakker op om en god tone og hjælper vores børn med at forstå, hvad det indebærer.</a:t>
            </a:r>
            <a:endParaRPr sz="1600">
              <a:solidFill>
                <a:schemeClr val="dk1"/>
              </a:solidFill>
            </a:endParaRPr>
          </a:p>
        </p:txBody>
      </p:sp>
    </p:spTree>
  </p:cSld>
  <p:clrMapOvr>
    <a:masterClrMapping/>
  </p:clrMapOvr>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5" name="Shape 155"/>
        <p:cNvGrpSpPr/>
        <p:nvPr/>
      </p:nvGrpSpPr>
      <p:grpSpPr>
        <a:xfrm>
          <a:off x="0" y="0"/>
          <a:ext cx="0" cy="0"/>
          <a:chOff x="0" y="0"/>
          <a:chExt cx="0" cy="0"/>
        </a:xfrm>
      </p:grpSpPr>
      <p:sp>
        <p:nvSpPr>
          <p:cNvPr id="156" name="Google Shape;156;p30"/>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SzPts val="990"/>
              <a:buNone/>
            </a:pPr>
            <a:r>
              <a:rPr b="1" lang="da" sz="2320"/>
              <a:t>Samlet forslag til klassens skærmpolitik </a:t>
            </a:r>
            <a:endParaRPr sz="2320"/>
          </a:p>
        </p:txBody>
      </p:sp>
      <p:sp>
        <p:nvSpPr>
          <p:cNvPr id="157" name="Google Shape;157;p30"/>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p>
            <a:pPr indent="-304800" lvl="0" marL="457200" rtl="0" algn="l">
              <a:spcBef>
                <a:spcPts val="1200"/>
              </a:spcBef>
              <a:spcAft>
                <a:spcPts val="0"/>
              </a:spcAft>
              <a:buClr>
                <a:schemeClr val="dk1"/>
              </a:buClr>
              <a:buSzPts val="1200"/>
              <a:buAutoNum type="arabicPeriod"/>
            </a:pPr>
            <a:r>
              <a:rPr lang="da" sz="1200">
                <a:solidFill>
                  <a:schemeClr val="dk1"/>
                </a:solidFill>
              </a:rPr>
              <a:t>Vi følger anbefalingerne om 13 år eller starten af 8. klasse. </a:t>
            </a:r>
            <a:endParaRPr sz="1200">
              <a:solidFill>
                <a:schemeClr val="dk1"/>
              </a:solidFill>
            </a:endParaRPr>
          </a:p>
          <a:p>
            <a:pPr indent="-304800" lvl="0" marL="457200" rtl="0" algn="l">
              <a:spcBef>
                <a:spcPts val="0"/>
              </a:spcBef>
              <a:spcAft>
                <a:spcPts val="0"/>
              </a:spcAft>
              <a:buClr>
                <a:schemeClr val="dk1"/>
              </a:buClr>
              <a:buSzPts val="1200"/>
              <a:buAutoNum type="arabicPeriod"/>
            </a:pPr>
            <a:r>
              <a:rPr lang="da" sz="1200">
                <a:solidFill>
                  <a:schemeClr val="dk1"/>
                </a:solidFill>
              </a:rPr>
              <a:t>Vi følger lovgivningen og lader først børn oprette profiler på sociale medier ved 15 år.</a:t>
            </a:r>
            <a:endParaRPr sz="1200">
              <a:solidFill>
                <a:schemeClr val="dk1"/>
              </a:solidFill>
            </a:endParaRPr>
          </a:p>
          <a:p>
            <a:pPr indent="-304800" lvl="0" marL="457200" rtl="0" algn="l">
              <a:spcBef>
                <a:spcPts val="0"/>
              </a:spcBef>
              <a:spcAft>
                <a:spcPts val="0"/>
              </a:spcAft>
              <a:buClr>
                <a:schemeClr val="dk1"/>
              </a:buClr>
              <a:buSzPts val="1200"/>
              <a:buAutoNum type="arabicPeriod"/>
            </a:pPr>
            <a:r>
              <a:rPr lang="da" sz="1200">
                <a:solidFill>
                  <a:schemeClr val="dk1"/>
                </a:solidFill>
              </a:rPr>
              <a:t>Vi følger anbefalinger og respekterer som udgangspunkt aldersgrænser og undersøger indhold, før børn får adgang. </a:t>
            </a:r>
            <a:endParaRPr sz="1200">
              <a:solidFill>
                <a:schemeClr val="dk1"/>
              </a:solidFill>
            </a:endParaRPr>
          </a:p>
          <a:p>
            <a:pPr indent="-304800" lvl="0" marL="457200" rtl="0" algn="l">
              <a:spcBef>
                <a:spcPts val="0"/>
              </a:spcBef>
              <a:spcAft>
                <a:spcPts val="0"/>
              </a:spcAft>
              <a:buClr>
                <a:schemeClr val="dk1"/>
              </a:buClr>
              <a:buSzPts val="1200"/>
              <a:buAutoNum type="arabicPeriod"/>
            </a:pPr>
            <a:r>
              <a:rPr lang="da" sz="1200">
                <a:solidFill>
                  <a:schemeClr val="dk1"/>
                </a:solidFill>
              </a:rPr>
              <a:t>Vi medbringer ikke skærme i skolen eller fritidsordningen. </a:t>
            </a:r>
            <a:endParaRPr sz="1200">
              <a:solidFill>
                <a:schemeClr val="dk1"/>
              </a:solidFill>
            </a:endParaRPr>
          </a:p>
          <a:p>
            <a:pPr indent="-304800" lvl="0" marL="457200" rtl="0" algn="l">
              <a:spcBef>
                <a:spcPts val="0"/>
              </a:spcBef>
              <a:spcAft>
                <a:spcPts val="0"/>
              </a:spcAft>
              <a:buSzPts val="1200"/>
              <a:buAutoNum type="arabicPeriod"/>
            </a:pPr>
            <a:r>
              <a:rPr lang="da" sz="1200">
                <a:solidFill>
                  <a:schemeClr val="dk1"/>
                </a:solidFill>
              </a:rPr>
              <a:t>Vi opfordrer til, at børnene ikke opretter eller deltager i fælles klassegruppechats på nogen platforme inklusiv apps og spil. </a:t>
            </a:r>
            <a:endParaRPr sz="1200">
              <a:solidFill>
                <a:schemeClr val="dk1"/>
              </a:solidFill>
            </a:endParaRPr>
          </a:p>
          <a:p>
            <a:pPr indent="-304800" lvl="0" marL="457200" rtl="0" algn="l">
              <a:spcBef>
                <a:spcPts val="0"/>
              </a:spcBef>
              <a:spcAft>
                <a:spcPts val="0"/>
              </a:spcAft>
              <a:buSzPts val="1200"/>
              <a:buAutoNum type="arabicPeriod"/>
            </a:pPr>
            <a:r>
              <a:rPr lang="da" sz="1200">
                <a:solidFill>
                  <a:schemeClr val="dk1"/>
                </a:solidFill>
              </a:rPr>
              <a:t>Som udgangspunkt bruger vi ikke mobiler ved legeaftaler og fælles arrangementer. Vi begrænser brugen af andre skærme ved legeaftaler - også i forhold til spil - og respekterer i øvrigt klassens skærmpolitik. Vi ønsker at være et godt eksempel for børnene og opfordrer forældre til at lægge mobilen væk ved fælles arrangementer. </a:t>
            </a:r>
            <a:endParaRPr sz="1200">
              <a:solidFill>
                <a:schemeClr val="dk1"/>
              </a:solidFill>
            </a:endParaRPr>
          </a:p>
          <a:p>
            <a:pPr indent="-304800" lvl="0" marL="457200" rtl="0" algn="l">
              <a:spcBef>
                <a:spcPts val="0"/>
              </a:spcBef>
              <a:spcAft>
                <a:spcPts val="0"/>
              </a:spcAft>
              <a:buSzPts val="1200"/>
              <a:buAutoNum type="arabicPeriod"/>
            </a:pPr>
            <a:r>
              <a:rPr lang="da" sz="1200">
                <a:solidFill>
                  <a:schemeClr val="dk1"/>
                </a:solidFill>
              </a:rPr>
              <a:t>Vi deler ikke billeder af andres børn – heller ikke i lukkede grupper uden samtykke.</a:t>
            </a:r>
            <a:endParaRPr sz="1200">
              <a:solidFill>
                <a:schemeClr val="dk1"/>
              </a:solidFill>
            </a:endParaRPr>
          </a:p>
          <a:p>
            <a:pPr indent="-304800" lvl="0" marL="457200" rtl="0" algn="l">
              <a:spcBef>
                <a:spcPts val="0"/>
              </a:spcBef>
              <a:spcAft>
                <a:spcPts val="0"/>
              </a:spcAft>
              <a:buClr>
                <a:schemeClr val="dk1"/>
              </a:buClr>
              <a:buSzPts val="1200"/>
              <a:buAutoNum type="arabicPeriod"/>
            </a:pPr>
            <a:r>
              <a:rPr lang="da" sz="1200">
                <a:solidFill>
                  <a:schemeClr val="dk1"/>
                </a:solidFill>
              </a:rPr>
              <a:t>Vi har en åben og løbende dialog – især hvis vi oplever udfordringer med børnenes kommunikation online. Gerne inden det udvikler sig til større problemer. Vi støtter hinanden i at efterleve klassens skærmpolitik.</a:t>
            </a:r>
            <a:endParaRPr sz="1200">
              <a:solidFill>
                <a:schemeClr val="dk1"/>
              </a:solidFill>
            </a:endParaRPr>
          </a:p>
          <a:p>
            <a:pPr indent="-304800" lvl="0" marL="457200" rtl="0" algn="l">
              <a:spcBef>
                <a:spcPts val="0"/>
              </a:spcBef>
              <a:spcAft>
                <a:spcPts val="0"/>
              </a:spcAft>
              <a:buClr>
                <a:schemeClr val="dk1"/>
              </a:buClr>
              <a:buSzPts val="1200"/>
              <a:buAutoNum type="arabicPeriod"/>
            </a:pPr>
            <a:r>
              <a:rPr lang="da" sz="1200">
                <a:solidFill>
                  <a:schemeClr val="dk1"/>
                </a:solidFill>
              </a:rPr>
              <a:t>Vi opfordrer til, at vi som forældre er tydelige over for hinanden om ”hjemmets regler” – særligt i forbindelse med legeaftaler. </a:t>
            </a:r>
            <a:endParaRPr sz="1200">
              <a:solidFill>
                <a:schemeClr val="dk1"/>
              </a:solidFill>
            </a:endParaRPr>
          </a:p>
          <a:p>
            <a:pPr indent="-304800" lvl="0" marL="457200" rtl="0" algn="l">
              <a:spcBef>
                <a:spcPts val="0"/>
              </a:spcBef>
              <a:spcAft>
                <a:spcPts val="0"/>
              </a:spcAft>
              <a:buClr>
                <a:schemeClr val="dk1"/>
              </a:buClr>
              <a:buSzPts val="1200"/>
              <a:buAutoNum type="arabicPeriod"/>
            </a:pPr>
            <a:r>
              <a:rPr lang="da" sz="1200">
                <a:solidFill>
                  <a:schemeClr val="dk1"/>
                </a:solidFill>
              </a:rPr>
              <a:t>Når børnene bliver gamle nok, tager vi forældre initiativ til at tale om etik og opførsel online fra sociale medier til spil (gaming). Vi bakker op om en god tone og hjælper vores børn med at forstå, hvad det indebærer.</a:t>
            </a:r>
            <a:endParaRPr sz="1200">
              <a:solidFill>
                <a:schemeClr val="dk1"/>
              </a:solidFill>
            </a:endParaRPr>
          </a:p>
        </p:txBody>
      </p:sp>
    </p:spTree>
  </p:cSld>
  <p:clrMapOvr>
    <a:masterClrMapping/>
  </p:clrMapOvr>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1" name="Shape 161"/>
        <p:cNvGrpSpPr/>
        <p:nvPr/>
      </p:nvGrpSpPr>
      <p:grpSpPr>
        <a:xfrm>
          <a:off x="0" y="0"/>
          <a:ext cx="0" cy="0"/>
          <a:chOff x="0" y="0"/>
          <a:chExt cx="0" cy="0"/>
        </a:xfrm>
      </p:grpSpPr>
      <p:sp>
        <p:nvSpPr>
          <p:cNvPr id="162" name="Google Shape;162;p31"/>
          <p:cNvSpPr txBox="1"/>
          <p:nvPr>
            <p:ph type="ctrTitle"/>
          </p:nvPr>
        </p:nvSpPr>
        <p:spPr>
          <a:xfrm>
            <a:off x="311708" y="744575"/>
            <a:ext cx="8520600" cy="2052600"/>
          </a:xfrm>
          <a:prstGeom prst="rect">
            <a:avLst/>
          </a:prstGeom>
        </p:spPr>
        <p:txBody>
          <a:bodyPr anchorCtr="0" anchor="b" bIns="91425" lIns="91425" spcFirstLastPara="1" rIns="91425" wrap="square" tIns="91425">
            <a:normAutofit/>
          </a:bodyPr>
          <a:lstStyle/>
          <a:p>
            <a:pPr indent="0" lvl="0" marL="0" rtl="0" algn="ctr">
              <a:spcBef>
                <a:spcPts val="0"/>
              </a:spcBef>
              <a:spcAft>
                <a:spcPts val="0"/>
              </a:spcAft>
              <a:buNone/>
            </a:pPr>
            <a:r>
              <a:rPr lang="da" sz="4700"/>
              <a:t>Tak for tiden</a:t>
            </a:r>
            <a:endParaRPr sz="4700"/>
          </a:p>
        </p:txBody>
      </p:sp>
      <p:sp>
        <p:nvSpPr>
          <p:cNvPr id="163" name="Google Shape;163;p31"/>
          <p:cNvSpPr txBox="1"/>
          <p:nvPr>
            <p:ph idx="1" type="subTitle"/>
          </p:nvPr>
        </p:nvSpPr>
        <p:spPr>
          <a:xfrm>
            <a:off x="311700" y="3971450"/>
            <a:ext cx="8520600" cy="792600"/>
          </a:xfrm>
          <a:prstGeom prst="rect">
            <a:avLst/>
          </a:prstGeom>
        </p:spPr>
        <p:txBody>
          <a:bodyPr anchorCtr="0" anchor="t" bIns="91425" lIns="91425" spcFirstLastPara="1" rIns="91425" wrap="square" tIns="91425">
            <a:normAutofit/>
          </a:bodyPr>
          <a:lstStyle/>
          <a:p>
            <a:pPr indent="0" lvl="0" marL="0" rtl="0" algn="ctr">
              <a:lnSpc>
                <a:spcPct val="80000"/>
              </a:lnSpc>
              <a:spcBef>
                <a:spcPts val="0"/>
              </a:spcBef>
              <a:spcAft>
                <a:spcPts val="0"/>
              </a:spcAft>
              <a:buSzPts val="935"/>
              <a:buNone/>
            </a:pPr>
            <a:r>
              <a:rPr lang="da" sz="1900">
                <a:solidFill>
                  <a:schemeClr val="dk1"/>
                </a:solidFill>
              </a:rPr>
              <a:t>Find nyttige links samt spørgsmål og svar på skærmpolitik.dk</a:t>
            </a:r>
            <a:endParaRPr sz="1900">
              <a:solidFill>
                <a:schemeClr val="dk1"/>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9" name="Shape 59"/>
        <p:cNvGrpSpPr/>
        <p:nvPr/>
      </p:nvGrpSpPr>
      <p:grpSpPr>
        <a:xfrm>
          <a:off x="0" y="0"/>
          <a:ext cx="0" cy="0"/>
          <a:chOff x="0" y="0"/>
          <a:chExt cx="0" cy="0"/>
        </a:xfrm>
      </p:grpSpPr>
      <p:sp>
        <p:nvSpPr>
          <p:cNvPr id="60" name="Google Shape;60;p14"/>
          <p:cNvSpPr txBox="1"/>
          <p:nvPr>
            <p:ph type="ctrTitle"/>
          </p:nvPr>
        </p:nvSpPr>
        <p:spPr>
          <a:xfrm>
            <a:off x="311708" y="744575"/>
            <a:ext cx="8520600" cy="2052600"/>
          </a:xfrm>
          <a:prstGeom prst="rect">
            <a:avLst/>
          </a:prstGeom>
        </p:spPr>
        <p:txBody>
          <a:bodyPr anchorCtr="0" anchor="b" bIns="91425" lIns="91425" spcFirstLastPara="1" rIns="91425" wrap="square" tIns="91425">
            <a:normAutofit/>
          </a:bodyPr>
          <a:lstStyle/>
          <a:p>
            <a:pPr indent="0" lvl="0" marL="0" rtl="0" algn="ctr">
              <a:spcBef>
                <a:spcPts val="0"/>
              </a:spcBef>
              <a:spcAft>
                <a:spcPts val="0"/>
              </a:spcAft>
              <a:buNone/>
            </a:pPr>
            <a:r>
              <a:rPr lang="da" sz="4700"/>
              <a:t>Præsentation om skærmpolitik</a:t>
            </a:r>
            <a:endParaRPr sz="4700"/>
          </a:p>
        </p:txBody>
      </p:sp>
      <p:sp>
        <p:nvSpPr>
          <p:cNvPr id="61" name="Google Shape;61;p14"/>
          <p:cNvSpPr txBox="1"/>
          <p:nvPr>
            <p:ph idx="1" type="subTitle"/>
          </p:nvPr>
        </p:nvSpPr>
        <p:spPr>
          <a:xfrm>
            <a:off x="311700" y="2834125"/>
            <a:ext cx="8520600" cy="792600"/>
          </a:xfrm>
          <a:prstGeom prst="rect">
            <a:avLst/>
          </a:prstGeom>
        </p:spPr>
        <p:txBody>
          <a:bodyPr anchorCtr="0" anchor="t" bIns="91425" lIns="91425" spcFirstLastPara="1" rIns="91425" wrap="square" tIns="91425">
            <a:normAutofit/>
          </a:bodyPr>
          <a:lstStyle/>
          <a:p>
            <a:pPr indent="0" lvl="0" marL="0" rtl="0" algn="ctr">
              <a:spcBef>
                <a:spcPts val="0"/>
              </a:spcBef>
              <a:spcAft>
                <a:spcPts val="0"/>
              </a:spcAft>
              <a:buNone/>
            </a:pPr>
            <a:r>
              <a:rPr lang="da"/>
              <a:t>[Indsæt dato, klassenavn m.m.]</a:t>
            </a:r>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5" name="Shape 65"/>
        <p:cNvGrpSpPr/>
        <p:nvPr/>
      </p:nvGrpSpPr>
      <p:grpSpPr>
        <a:xfrm>
          <a:off x="0" y="0"/>
          <a:ext cx="0" cy="0"/>
          <a:chOff x="0" y="0"/>
          <a:chExt cx="0" cy="0"/>
        </a:xfrm>
      </p:grpSpPr>
      <p:sp>
        <p:nvSpPr>
          <p:cNvPr id="66" name="Google Shape;66;p15"/>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b="1" lang="da"/>
              <a:t>Hvad skal vi tale om i dag? </a:t>
            </a:r>
            <a:endParaRPr b="1"/>
          </a:p>
        </p:txBody>
      </p:sp>
      <p:sp>
        <p:nvSpPr>
          <p:cNvPr id="67" name="Google Shape;67;p15"/>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Clr>
                <a:schemeClr val="dk1"/>
              </a:buClr>
              <a:buSzPts val="1100"/>
              <a:buFont typeface="Arial"/>
              <a:buNone/>
            </a:pPr>
            <a:r>
              <a:rPr lang="da" sz="1600">
                <a:solidFill>
                  <a:schemeClr val="dk1"/>
                </a:solidFill>
              </a:rPr>
              <a:t>Hvordan vores børn bruger skærme i og omkring klassefællesskabet</a:t>
            </a:r>
            <a:r>
              <a:rPr lang="da" sz="1100">
                <a:solidFill>
                  <a:schemeClr val="dk1"/>
                </a:solidFill>
              </a:rPr>
              <a:t>.</a:t>
            </a:r>
            <a:br>
              <a:rPr b="1" lang="da" sz="1100">
                <a:solidFill>
                  <a:schemeClr val="dk1"/>
                </a:solidFill>
              </a:rPr>
            </a:br>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1" name="Shape 71"/>
        <p:cNvGrpSpPr/>
        <p:nvPr/>
      </p:nvGrpSpPr>
      <p:grpSpPr>
        <a:xfrm>
          <a:off x="0" y="0"/>
          <a:ext cx="0" cy="0"/>
          <a:chOff x="0" y="0"/>
          <a:chExt cx="0" cy="0"/>
        </a:xfrm>
      </p:grpSpPr>
      <p:sp>
        <p:nvSpPr>
          <p:cNvPr id="72" name="Google Shape;72;p16"/>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b="1" lang="da"/>
              <a:t>Hvorfor skal vi det?</a:t>
            </a:r>
            <a:r>
              <a:rPr lang="da"/>
              <a:t> </a:t>
            </a:r>
            <a:endParaRPr/>
          </a:p>
        </p:txBody>
      </p:sp>
      <p:sp>
        <p:nvSpPr>
          <p:cNvPr id="73" name="Google Shape;73;p16"/>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Clr>
                <a:schemeClr val="dk1"/>
              </a:buClr>
              <a:buSzPts val="1100"/>
              <a:buFont typeface="Arial"/>
              <a:buNone/>
            </a:pPr>
            <a:r>
              <a:rPr lang="da" sz="1600">
                <a:solidFill>
                  <a:schemeClr val="dk1"/>
                </a:solidFill>
              </a:rPr>
              <a:t>Fordi vi ved, at skærme har betydning – både for vores børns trivsel og for fællesskabet i klassen. Flere myndigheder og organisationer, som fx </a:t>
            </a:r>
            <a:r>
              <a:rPr lang="da" sz="1600" u="sng">
                <a:solidFill>
                  <a:srgbClr val="1155CC"/>
                </a:solidFill>
                <a:hlinkClick r:id="rId3">
                  <a:extLst>
                    <a:ext uri="{A12FA001-AC4F-418D-AE19-62706E023703}">
                      <ahyp:hlinkClr val="tx"/>
                    </a:ext>
                  </a:extLst>
                </a:hlinkClick>
              </a:rPr>
              <a:t>Trivelseskommissionen</a:t>
            </a:r>
            <a:r>
              <a:rPr lang="da" sz="1600">
                <a:solidFill>
                  <a:schemeClr val="dk1"/>
                </a:solidFill>
              </a:rPr>
              <a:t> og </a:t>
            </a:r>
            <a:r>
              <a:rPr lang="da" sz="1600" u="sng">
                <a:solidFill>
                  <a:srgbClr val="1155CC"/>
                </a:solidFill>
                <a:hlinkClick r:id="rId4">
                  <a:extLst>
                    <a:ext uri="{A12FA001-AC4F-418D-AE19-62706E023703}">
                      <ahyp:hlinkClr val="tx"/>
                    </a:ext>
                  </a:extLst>
                </a:hlinkClick>
              </a:rPr>
              <a:t>Børns Vilkår</a:t>
            </a:r>
            <a:r>
              <a:rPr lang="da" sz="1600">
                <a:solidFill>
                  <a:schemeClr val="dk1"/>
                </a:solidFill>
              </a:rPr>
              <a:t>, anbefaler, at:</a:t>
            </a:r>
            <a:endParaRPr sz="1600">
              <a:solidFill>
                <a:schemeClr val="dk1"/>
              </a:solidFill>
            </a:endParaRPr>
          </a:p>
          <a:p>
            <a:pPr indent="0" lvl="0" marL="0" rtl="0" algn="l">
              <a:spcBef>
                <a:spcPts val="0"/>
              </a:spcBef>
              <a:spcAft>
                <a:spcPts val="0"/>
              </a:spcAft>
              <a:buClr>
                <a:schemeClr val="dk1"/>
              </a:buClr>
              <a:buSzPts val="1100"/>
              <a:buFont typeface="Arial"/>
              <a:buNone/>
            </a:pPr>
            <a:r>
              <a:t/>
            </a:r>
            <a:endParaRPr sz="1600">
              <a:solidFill>
                <a:schemeClr val="dk1"/>
              </a:solidFill>
            </a:endParaRPr>
          </a:p>
          <a:p>
            <a:pPr indent="-330200" lvl="0" marL="457200" rtl="0" algn="l">
              <a:spcBef>
                <a:spcPts val="0"/>
              </a:spcBef>
              <a:spcAft>
                <a:spcPts val="0"/>
              </a:spcAft>
              <a:buClr>
                <a:schemeClr val="dk1"/>
              </a:buClr>
              <a:buSzPts val="1600"/>
              <a:buChar char="●"/>
            </a:pPr>
            <a:r>
              <a:rPr lang="da" sz="1600">
                <a:solidFill>
                  <a:schemeClr val="dk1"/>
                </a:solidFill>
              </a:rPr>
              <a:t>de digitale rammer bliver en naturlig del af samarbejdet mellem skole og hjem</a:t>
            </a:r>
            <a:br>
              <a:rPr lang="da" sz="1600">
                <a:solidFill>
                  <a:schemeClr val="dk1"/>
                </a:solidFill>
              </a:rPr>
            </a:br>
            <a:endParaRPr sz="1600">
              <a:solidFill>
                <a:schemeClr val="dk1"/>
              </a:solidFill>
            </a:endParaRPr>
          </a:p>
          <a:p>
            <a:pPr indent="-330200" lvl="0" marL="457200" rtl="0" algn="l">
              <a:spcBef>
                <a:spcPts val="0"/>
              </a:spcBef>
              <a:spcAft>
                <a:spcPts val="0"/>
              </a:spcAft>
              <a:buClr>
                <a:schemeClr val="dk1"/>
              </a:buClr>
              <a:buSzPts val="1600"/>
              <a:buChar char="●"/>
            </a:pPr>
            <a:r>
              <a:rPr lang="da" sz="1600">
                <a:solidFill>
                  <a:schemeClr val="dk1"/>
                </a:solidFill>
              </a:rPr>
              <a:t>forældrene bliver enige om fælles aldersgrænser</a:t>
            </a:r>
            <a:br>
              <a:rPr lang="da" sz="1600">
                <a:solidFill>
                  <a:schemeClr val="dk1"/>
                </a:solidFill>
              </a:rPr>
            </a:br>
            <a:endParaRPr sz="1600">
              <a:solidFill>
                <a:schemeClr val="dk1"/>
              </a:solidFill>
            </a:endParaRPr>
          </a:p>
          <a:p>
            <a:pPr indent="-330200" lvl="0" marL="457200" rtl="0" algn="l">
              <a:spcBef>
                <a:spcPts val="0"/>
              </a:spcBef>
              <a:spcAft>
                <a:spcPts val="0"/>
              </a:spcAft>
              <a:buClr>
                <a:schemeClr val="dk1"/>
              </a:buClr>
              <a:buSzPts val="1600"/>
              <a:buChar char="●"/>
            </a:pPr>
            <a:r>
              <a:rPr lang="da" sz="1600">
                <a:solidFill>
                  <a:schemeClr val="dk1"/>
                </a:solidFill>
              </a:rPr>
              <a:t>forældre bakker hinanden op, når der opstår svære situationer man gør sig umage for at tale åbent og nysgerrigt - med fokus på hele klassens fællesskab</a:t>
            </a:r>
            <a:br>
              <a:rPr b="1" lang="da" sz="1600">
                <a:solidFill>
                  <a:schemeClr val="dk1"/>
                </a:solidFill>
              </a:rPr>
            </a:br>
            <a:endParaRPr sz="1600"/>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7" name="Shape 77"/>
        <p:cNvGrpSpPr/>
        <p:nvPr/>
      </p:nvGrpSpPr>
      <p:grpSpPr>
        <a:xfrm>
          <a:off x="0" y="0"/>
          <a:ext cx="0" cy="0"/>
          <a:chOff x="0" y="0"/>
          <a:chExt cx="0" cy="0"/>
        </a:xfrm>
      </p:grpSpPr>
      <p:sp>
        <p:nvSpPr>
          <p:cNvPr id="78" name="Google Shape;78;p17"/>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b="1" lang="da"/>
              <a:t>Hvad er formålet og målet? </a:t>
            </a:r>
            <a:endParaRPr/>
          </a:p>
        </p:txBody>
      </p:sp>
      <p:sp>
        <p:nvSpPr>
          <p:cNvPr id="79" name="Google Shape;79;p17"/>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da" sz="1600">
                <a:solidFill>
                  <a:schemeClr val="dk1"/>
                </a:solidFill>
              </a:rPr>
              <a:t>Få lavet en fælles skærmpolitik, der skal hjælpe med at passe på børnenes trivsel, når det gælder skærmbrug i og omkring klassefællesskabet.</a:t>
            </a:r>
            <a:br>
              <a:rPr b="1" lang="da" sz="1600">
                <a:solidFill>
                  <a:schemeClr val="dk1"/>
                </a:solidFill>
              </a:rPr>
            </a:br>
            <a:endParaRPr sz="1600"/>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3" name="Shape 83"/>
        <p:cNvGrpSpPr/>
        <p:nvPr/>
      </p:nvGrpSpPr>
      <p:grpSpPr>
        <a:xfrm>
          <a:off x="0" y="0"/>
          <a:ext cx="0" cy="0"/>
          <a:chOff x="0" y="0"/>
          <a:chExt cx="0" cy="0"/>
        </a:xfrm>
      </p:grpSpPr>
      <p:sp>
        <p:nvSpPr>
          <p:cNvPr id="84" name="Google Shape;84;p18"/>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b="1" lang="da"/>
              <a:t>Hvad ved vi om børns skærmbrug? </a:t>
            </a:r>
            <a:endParaRPr/>
          </a:p>
        </p:txBody>
      </p:sp>
      <p:sp>
        <p:nvSpPr>
          <p:cNvPr id="85" name="Google Shape;85;p18"/>
          <p:cNvSpPr txBox="1"/>
          <p:nvPr>
            <p:ph idx="1" type="body"/>
          </p:nvPr>
        </p:nvSpPr>
        <p:spPr>
          <a:xfrm>
            <a:off x="311700" y="1152475"/>
            <a:ext cx="8520600" cy="3416400"/>
          </a:xfrm>
          <a:prstGeom prst="rect">
            <a:avLst/>
          </a:prstGeom>
        </p:spPr>
        <p:txBody>
          <a:bodyPr anchorCtr="0" anchor="t" bIns="91425" lIns="91425" spcFirstLastPara="1" rIns="91425" wrap="square" tIns="91425">
            <a:normAutofit fontScale="92500" lnSpcReduction="20000"/>
          </a:bodyPr>
          <a:lstStyle/>
          <a:p>
            <a:pPr indent="0" lvl="0" marL="0" rtl="0" algn="l">
              <a:spcBef>
                <a:spcPts val="0"/>
              </a:spcBef>
              <a:spcAft>
                <a:spcPts val="0"/>
              </a:spcAft>
              <a:buClr>
                <a:schemeClr val="dk1"/>
              </a:buClr>
              <a:buSzPct val="68750"/>
              <a:buFont typeface="Arial"/>
              <a:buNone/>
            </a:pPr>
            <a:r>
              <a:rPr lang="da" sz="1600">
                <a:solidFill>
                  <a:schemeClr val="dk1"/>
                </a:solidFill>
              </a:rPr>
              <a:t>Danske børn og unge bruger i gennemsnit 2 timer og 40 minutter dagligt på sociale medier (</a:t>
            </a:r>
            <a:r>
              <a:rPr lang="da" sz="1600" u="sng">
                <a:solidFill>
                  <a:srgbClr val="1155CC"/>
                </a:solidFill>
                <a:hlinkClick r:id="rId3">
                  <a:extLst>
                    <a:ext uri="{A12FA001-AC4F-418D-AE19-62706E023703}">
                      <ahyp:hlinkClr val="tx"/>
                    </a:ext>
                  </a:extLst>
                </a:hlinkClick>
              </a:rPr>
              <a:t>KFST</a:t>
            </a:r>
            <a:r>
              <a:rPr lang="da" sz="1600">
                <a:solidFill>
                  <a:schemeClr val="dk1"/>
                </a:solidFill>
              </a:rPr>
              <a:t>). </a:t>
            </a:r>
            <a:endParaRPr sz="1600">
              <a:solidFill>
                <a:schemeClr val="dk1"/>
              </a:solidFill>
            </a:endParaRPr>
          </a:p>
          <a:p>
            <a:pPr indent="0" lvl="0" marL="0" rtl="0" algn="l">
              <a:spcBef>
                <a:spcPts val="0"/>
              </a:spcBef>
              <a:spcAft>
                <a:spcPts val="0"/>
              </a:spcAft>
              <a:buClr>
                <a:schemeClr val="dk1"/>
              </a:buClr>
              <a:buSzPct val="68750"/>
              <a:buFont typeface="Arial"/>
              <a:buNone/>
            </a:pPr>
            <a:r>
              <a:t/>
            </a:r>
            <a:endParaRPr sz="1600">
              <a:solidFill>
                <a:schemeClr val="dk1"/>
              </a:solidFill>
            </a:endParaRPr>
          </a:p>
          <a:p>
            <a:pPr indent="0" lvl="0" marL="0" rtl="0" algn="l">
              <a:spcBef>
                <a:spcPts val="0"/>
              </a:spcBef>
              <a:spcAft>
                <a:spcPts val="0"/>
              </a:spcAft>
              <a:buClr>
                <a:schemeClr val="dk1"/>
              </a:buClr>
              <a:buSzPct val="68750"/>
              <a:buFont typeface="Arial"/>
              <a:buNone/>
            </a:pPr>
            <a:r>
              <a:rPr lang="da" sz="1600">
                <a:solidFill>
                  <a:schemeClr val="dk1"/>
                </a:solidFill>
              </a:rPr>
              <a:t>Børn får i gennemsnit deres første mobil som 8-årig (</a:t>
            </a:r>
            <a:r>
              <a:rPr lang="da" sz="1600" u="sng">
                <a:solidFill>
                  <a:srgbClr val="1155CC"/>
                </a:solidFill>
                <a:hlinkClick r:id="rId4">
                  <a:extLst>
                    <a:ext uri="{A12FA001-AC4F-418D-AE19-62706E023703}">
                      <ahyp:hlinkClr val="tx"/>
                    </a:ext>
                  </a:extLst>
                </a:hlinkClick>
              </a:rPr>
              <a:t>Wilke for Yousee</a:t>
            </a:r>
            <a:r>
              <a:rPr lang="da" sz="1600">
                <a:solidFill>
                  <a:srgbClr val="1155CC"/>
                </a:solidFill>
              </a:rPr>
              <a:t>)</a:t>
            </a:r>
            <a:br>
              <a:rPr lang="da" sz="1600">
                <a:solidFill>
                  <a:schemeClr val="dk1"/>
                </a:solidFill>
              </a:rPr>
            </a:br>
            <a:br>
              <a:rPr lang="da" sz="1600">
                <a:solidFill>
                  <a:schemeClr val="dk1"/>
                </a:solidFill>
              </a:rPr>
            </a:br>
            <a:r>
              <a:rPr lang="da" sz="1600">
                <a:solidFill>
                  <a:schemeClr val="dk1"/>
                </a:solidFill>
              </a:rPr>
              <a:t>Mobilen er en af de ting, som børn i 4. klasse (63%) bedst kan lide at lave efter skole (</a:t>
            </a:r>
            <a:r>
              <a:rPr lang="da" sz="1600" u="sng">
                <a:solidFill>
                  <a:srgbClr val="1155CC"/>
                </a:solidFill>
                <a:hlinkClick r:id="rId5">
                  <a:extLst>
                    <a:ext uri="{A12FA001-AC4F-418D-AE19-62706E023703}">
                      <ahyp:hlinkClr val="tx"/>
                    </a:ext>
                  </a:extLst>
                </a:hlinkClick>
              </a:rPr>
              <a:t>Børns Vilkår</a:t>
            </a:r>
            <a:r>
              <a:rPr lang="da" sz="1600">
                <a:solidFill>
                  <a:schemeClr val="dk1"/>
                </a:solidFill>
              </a:rPr>
              <a:t>). </a:t>
            </a:r>
            <a:br>
              <a:rPr lang="da" sz="1600">
                <a:solidFill>
                  <a:schemeClr val="dk1"/>
                </a:solidFill>
              </a:rPr>
            </a:br>
            <a:br>
              <a:rPr lang="da" sz="1600">
                <a:solidFill>
                  <a:schemeClr val="dk1"/>
                </a:solidFill>
              </a:rPr>
            </a:br>
            <a:r>
              <a:rPr lang="da" sz="1600">
                <a:solidFill>
                  <a:schemeClr val="dk1"/>
                </a:solidFill>
              </a:rPr>
              <a:t>Mobilen er den foretrukne hverdagsaktivitet blandt børn i 7. klasse (</a:t>
            </a:r>
            <a:r>
              <a:rPr lang="da" sz="1600" u="sng">
                <a:solidFill>
                  <a:srgbClr val="1155CC"/>
                </a:solidFill>
                <a:hlinkClick r:id="rId6">
                  <a:extLst>
                    <a:ext uri="{A12FA001-AC4F-418D-AE19-62706E023703}">
                      <ahyp:hlinkClr val="tx"/>
                    </a:ext>
                  </a:extLst>
                </a:hlinkClick>
              </a:rPr>
              <a:t>Børns Vilkår</a:t>
            </a:r>
            <a:r>
              <a:rPr lang="da" sz="1600">
                <a:solidFill>
                  <a:schemeClr val="dk1"/>
                </a:solidFill>
              </a:rPr>
              <a:t>).</a:t>
            </a:r>
            <a:endParaRPr sz="1600">
              <a:solidFill>
                <a:schemeClr val="dk1"/>
              </a:solidFill>
            </a:endParaRPr>
          </a:p>
          <a:p>
            <a:pPr indent="0" lvl="0" marL="0" rtl="0" algn="l">
              <a:spcBef>
                <a:spcPts val="0"/>
              </a:spcBef>
              <a:spcAft>
                <a:spcPts val="0"/>
              </a:spcAft>
              <a:buClr>
                <a:schemeClr val="dk1"/>
              </a:buClr>
              <a:buSzPct val="68750"/>
              <a:buFont typeface="Arial"/>
              <a:buNone/>
            </a:pPr>
            <a:r>
              <a:t/>
            </a:r>
            <a:endParaRPr sz="1600">
              <a:solidFill>
                <a:schemeClr val="dk1"/>
              </a:solidFill>
            </a:endParaRPr>
          </a:p>
          <a:p>
            <a:pPr indent="0" lvl="0" marL="0" rtl="0" algn="l">
              <a:spcBef>
                <a:spcPts val="0"/>
              </a:spcBef>
              <a:spcAft>
                <a:spcPts val="0"/>
              </a:spcAft>
              <a:buClr>
                <a:schemeClr val="dk1"/>
              </a:buClr>
              <a:buSzPct val="68750"/>
              <a:buFont typeface="Arial"/>
              <a:buNone/>
            </a:pPr>
            <a:r>
              <a:rPr lang="da" sz="1600">
                <a:solidFill>
                  <a:schemeClr val="dk1"/>
                </a:solidFill>
              </a:rPr>
              <a:t>Næsten halvdelen har en profil på sociale medier, når de fylder 10 år (</a:t>
            </a:r>
            <a:r>
              <a:rPr lang="da" sz="1600" u="sng">
                <a:solidFill>
                  <a:srgbClr val="1155CC"/>
                </a:solidFill>
                <a:hlinkClick r:id="rId7">
                  <a:extLst>
                    <a:ext uri="{A12FA001-AC4F-418D-AE19-62706E023703}">
                      <ahyp:hlinkClr val="tx"/>
                    </a:ext>
                  </a:extLst>
                </a:hlinkClick>
              </a:rPr>
              <a:t>Børns Vilkår</a:t>
            </a:r>
            <a:r>
              <a:rPr lang="da" sz="1600">
                <a:solidFill>
                  <a:schemeClr val="dk1"/>
                </a:solidFill>
              </a:rPr>
              <a:t>).</a:t>
            </a:r>
            <a:endParaRPr sz="1600">
              <a:solidFill>
                <a:schemeClr val="dk1"/>
              </a:solidFill>
            </a:endParaRPr>
          </a:p>
          <a:p>
            <a:pPr indent="0" lvl="0" marL="0" rtl="0" algn="l">
              <a:spcBef>
                <a:spcPts val="0"/>
              </a:spcBef>
              <a:spcAft>
                <a:spcPts val="0"/>
              </a:spcAft>
              <a:buClr>
                <a:schemeClr val="dk1"/>
              </a:buClr>
              <a:buSzPct val="68750"/>
              <a:buFont typeface="Arial"/>
              <a:buNone/>
            </a:pPr>
            <a:r>
              <a:t/>
            </a:r>
            <a:endParaRPr sz="1600">
              <a:solidFill>
                <a:schemeClr val="dk1"/>
              </a:solidFill>
            </a:endParaRPr>
          </a:p>
          <a:p>
            <a:pPr indent="0" lvl="0" marL="0" rtl="0" algn="l">
              <a:spcBef>
                <a:spcPts val="0"/>
              </a:spcBef>
              <a:spcAft>
                <a:spcPts val="0"/>
              </a:spcAft>
              <a:buClr>
                <a:schemeClr val="dk1"/>
              </a:buClr>
              <a:buSzPct val="68750"/>
              <a:buFont typeface="Arial"/>
              <a:buNone/>
            </a:pPr>
            <a:r>
              <a:rPr lang="da" sz="1600">
                <a:solidFill>
                  <a:schemeClr val="dk1"/>
                </a:solidFill>
              </a:rPr>
              <a:t>Næsten 40 pct. af de unge vurderer, at deres forældre kun ved ”lidt” eller ”slet ikke noget” om, hvad de laver online (</a:t>
            </a:r>
            <a:r>
              <a:rPr lang="da" sz="1600" u="sng">
                <a:solidFill>
                  <a:srgbClr val="1155CC"/>
                </a:solidFill>
                <a:hlinkClick r:id="rId8">
                  <a:extLst>
                    <a:ext uri="{A12FA001-AC4F-418D-AE19-62706E023703}">
                      <ahyp:hlinkClr val="tx"/>
                    </a:ext>
                  </a:extLst>
                </a:hlinkClick>
              </a:rPr>
              <a:t>Medierådet for Børn og Unge</a:t>
            </a:r>
            <a:r>
              <a:rPr lang="da" sz="1600">
                <a:solidFill>
                  <a:schemeClr val="dk1"/>
                </a:solidFill>
              </a:rPr>
              <a:t>). </a:t>
            </a:r>
            <a:br>
              <a:rPr lang="da" sz="1600">
                <a:solidFill>
                  <a:schemeClr val="dk1"/>
                </a:solidFill>
              </a:rPr>
            </a:br>
            <a:endParaRPr sz="1600">
              <a:solidFill>
                <a:schemeClr val="dk1"/>
              </a:solidFill>
            </a:endParaRPr>
          </a:p>
          <a:p>
            <a:pPr indent="0" lvl="0" marL="0" rtl="0" algn="l">
              <a:spcBef>
                <a:spcPts val="0"/>
              </a:spcBef>
              <a:spcAft>
                <a:spcPts val="0"/>
              </a:spcAft>
              <a:buClr>
                <a:schemeClr val="dk1"/>
              </a:buClr>
              <a:buSzPct val="68750"/>
              <a:buFont typeface="Arial"/>
              <a:buNone/>
            </a:pPr>
            <a:r>
              <a:rPr lang="da" sz="1600">
                <a:solidFill>
                  <a:schemeClr val="dk1"/>
                </a:solidFill>
              </a:rPr>
              <a:t>44 % af de unge har set ubehageligt indhold på nettet det seneste år (</a:t>
            </a:r>
            <a:r>
              <a:rPr lang="da" sz="1600" u="sng">
                <a:solidFill>
                  <a:srgbClr val="1155CC"/>
                </a:solidFill>
                <a:hlinkClick r:id="rId9">
                  <a:extLst>
                    <a:ext uri="{A12FA001-AC4F-418D-AE19-62706E023703}">
                      <ahyp:hlinkClr val="tx"/>
                    </a:ext>
                  </a:extLst>
                </a:hlinkClick>
              </a:rPr>
              <a:t>Medierådet for Børn og Unge</a:t>
            </a:r>
            <a:r>
              <a:rPr lang="da" sz="1600">
                <a:solidFill>
                  <a:schemeClr val="dk1"/>
                </a:solidFill>
              </a:rPr>
              <a:t>).</a:t>
            </a:r>
            <a:endParaRPr sz="1600">
              <a:solidFill>
                <a:schemeClr val="dk1"/>
              </a:solidFill>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9" name="Shape 89"/>
        <p:cNvGrpSpPr/>
        <p:nvPr/>
      </p:nvGrpSpPr>
      <p:grpSpPr>
        <a:xfrm>
          <a:off x="0" y="0"/>
          <a:ext cx="0" cy="0"/>
          <a:chOff x="0" y="0"/>
          <a:chExt cx="0" cy="0"/>
        </a:xfrm>
      </p:grpSpPr>
      <p:sp>
        <p:nvSpPr>
          <p:cNvPr id="90" name="Google Shape;90;p19"/>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b="1" lang="da"/>
              <a:t>Hvad betyder den udbredte skærmbrug? </a:t>
            </a:r>
            <a:endParaRPr/>
          </a:p>
        </p:txBody>
      </p:sp>
      <p:sp>
        <p:nvSpPr>
          <p:cNvPr id="91" name="Google Shape;91;p19"/>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Clr>
                <a:schemeClr val="dk1"/>
              </a:buClr>
              <a:buSzPts val="1100"/>
              <a:buFont typeface="Arial"/>
              <a:buNone/>
            </a:pPr>
            <a:r>
              <a:rPr lang="da" sz="1600" u="sng">
                <a:solidFill>
                  <a:srgbClr val="1155CC"/>
                </a:solidFill>
                <a:hlinkClick r:id="rId3">
                  <a:extLst>
                    <a:ext uri="{A12FA001-AC4F-418D-AE19-62706E023703}">
                      <ahyp:hlinkClr val="tx"/>
                    </a:ext>
                  </a:extLst>
                </a:hlinkClick>
              </a:rPr>
              <a:t>Trivselskommissionen</a:t>
            </a:r>
            <a:r>
              <a:rPr lang="da" sz="1600">
                <a:solidFill>
                  <a:schemeClr val="dk1"/>
                </a:solidFill>
              </a:rPr>
              <a:t> fastslår, at det er uden for diskussion, at grænseløs adgang til skærme har konsekvenser for børn og unges selvforhold og fællesskaber. *</a:t>
            </a:r>
            <a:br>
              <a:rPr lang="da" sz="1600">
                <a:solidFill>
                  <a:schemeClr val="dk1"/>
                </a:solidFill>
              </a:rPr>
            </a:br>
            <a:endParaRPr sz="1600">
              <a:solidFill>
                <a:schemeClr val="dk1"/>
              </a:solidFill>
            </a:endParaRPr>
          </a:p>
          <a:p>
            <a:pPr indent="0" lvl="0" marL="0" rtl="0" algn="l">
              <a:spcBef>
                <a:spcPts val="0"/>
              </a:spcBef>
              <a:spcAft>
                <a:spcPts val="0"/>
              </a:spcAft>
              <a:buClr>
                <a:schemeClr val="dk1"/>
              </a:buClr>
              <a:buSzPts val="1100"/>
              <a:buFont typeface="Arial"/>
              <a:buNone/>
            </a:pPr>
            <a:r>
              <a:rPr lang="da" sz="1600">
                <a:solidFill>
                  <a:schemeClr val="dk1"/>
                </a:solidFill>
              </a:rPr>
              <a:t>Forskning fastslår, at </a:t>
            </a:r>
            <a:r>
              <a:rPr lang="da" sz="1600" u="sng">
                <a:solidFill>
                  <a:srgbClr val="1155CC"/>
                </a:solidFill>
                <a:hlinkClick r:id="rId4">
                  <a:extLst>
                    <a:ext uri="{A12FA001-AC4F-418D-AE19-62706E023703}">
                      <ahyp:hlinkClr val="tx"/>
                    </a:ext>
                  </a:extLst>
                </a:hlinkClick>
              </a:rPr>
              <a:t>børns trivsel forbedres, hvis de lægger skærmene væk</a:t>
            </a:r>
            <a:r>
              <a:rPr lang="da" sz="1600">
                <a:solidFill>
                  <a:schemeClr val="dk1"/>
                </a:solidFill>
              </a:rPr>
              <a:t>. Fx færre symptomer på angst, tristhed og depression  samt færre konflikter med jævnaldrende. </a:t>
            </a:r>
            <a:endParaRPr sz="1600">
              <a:solidFill>
                <a:schemeClr val="dk1"/>
              </a:solidFill>
            </a:endParaRPr>
          </a:p>
          <a:p>
            <a:pPr indent="0" lvl="0" marL="0" rtl="0" algn="l">
              <a:spcBef>
                <a:spcPts val="0"/>
              </a:spcBef>
              <a:spcAft>
                <a:spcPts val="0"/>
              </a:spcAft>
              <a:buClr>
                <a:schemeClr val="dk1"/>
              </a:buClr>
              <a:buSzPts val="1100"/>
              <a:buFont typeface="Arial"/>
              <a:buNone/>
            </a:pPr>
            <a:r>
              <a:t/>
            </a:r>
            <a:endParaRPr sz="1600">
              <a:solidFill>
                <a:schemeClr val="dk1"/>
              </a:solidFill>
            </a:endParaRPr>
          </a:p>
          <a:p>
            <a:pPr indent="0" lvl="0" marL="0" rtl="0" algn="l">
              <a:spcBef>
                <a:spcPts val="0"/>
              </a:spcBef>
              <a:spcAft>
                <a:spcPts val="0"/>
              </a:spcAft>
              <a:buClr>
                <a:schemeClr val="dk1"/>
              </a:buClr>
              <a:buSzPts val="1100"/>
              <a:buFont typeface="Arial"/>
              <a:buNone/>
            </a:pPr>
            <a:r>
              <a:rPr lang="da" sz="1600">
                <a:solidFill>
                  <a:schemeClr val="dk1"/>
                </a:solidFill>
              </a:rPr>
              <a:t>Dertil, så falder </a:t>
            </a:r>
            <a:r>
              <a:rPr lang="da" sz="1600" u="sng">
                <a:solidFill>
                  <a:srgbClr val="1155CC"/>
                </a:solidFill>
                <a:hlinkClick r:id="rId5">
                  <a:extLst>
                    <a:ext uri="{A12FA001-AC4F-418D-AE19-62706E023703}">
                      <ahyp:hlinkClr val="tx"/>
                    </a:ext>
                  </a:extLst>
                </a:hlinkClick>
              </a:rPr>
              <a:t>pigers skoletrivse</a:t>
            </a:r>
            <a:r>
              <a:rPr lang="da" sz="1600">
                <a:solidFill>
                  <a:schemeClr val="dk1"/>
                </a:solidFill>
              </a:rPr>
              <a:t>l i årene efter, at de får deres første smartphone. </a:t>
            </a:r>
            <a:endParaRPr sz="2100">
              <a:solidFill>
                <a:schemeClr val="dk1"/>
              </a:solidFill>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5" name="Shape 95"/>
        <p:cNvGrpSpPr/>
        <p:nvPr/>
      </p:nvGrpSpPr>
      <p:grpSpPr>
        <a:xfrm>
          <a:off x="0" y="0"/>
          <a:ext cx="0" cy="0"/>
          <a:chOff x="0" y="0"/>
          <a:chExt cx="0" cy="0"/>
        </a:xfrm>
      </p:grpSpPr>
      <p:sp>
        <p:nvSpPr>
          <p:cNvPr id="96" name="Google Shape;96;p20"/>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b="1" lang="da"/>
              <a:t>Men er det så alvorligt? </a:t>
            </a:r>
            <a:endParaRPr/>
          </a:p>
        </p:txBody>
      </p:sp>
      <p:sp>
        <p:nvSpPr>
          <p:cNvPr id="97" name="Google Shape;97;p20"/>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da" sz="1600">
                <a:solidFill>
                  <a:schemeClr val="dk1"/>
                </a:solidFill>
              </a:rPr>
              <a:t>Ja. Det er det faktisk.</a:t>
            </a:r>
            <a:endParaRPr sz="1600">
              <a:solidFill>
                <a:schemeClr val="dk1"/>
              </a:solidFill>
            </a:endParaRPr>
          </a:p>
          <a:p>
            <a:pPr indent="0" lvl="0" marL="0" rtl="0" algn="l">
              <a:spcBef>
                <a:spcPts val="1200"/>
              </a:spcBef>
              <a:spcAft>
                <a:spcPts val="0"/>
              </a:spcAft>
              <a:buNone/>
            </a:pPr>
            <a:r>
              <a:rPr lang="da" sz="1600">
                <a:solidFill>
                  <a:schemeClr val="dk1"/>
                </a:solidFill>
              </a:rPr>
              <a:t>Der er tilstrækkelig evidens til at sige, at </a:t>
            </a:r>
            <a:r>
              <a:rPr lang="da" sz="1600" u="sng">
                <a:solidFill>
                  <a:srgbClr val="1155CC"/>
                </a:solidFill>
                <a:hlinkClick r:id="rId3">
                  <a:extLst>
                    <a:ext uri="{A12FA001-AC4F-418D-AE19-62706E023703}">
                      <ahyp:hlinkClr val="tx"/>
                    </a:ext>
                  </a:extLst>
                </a:hlinkClick>
              </a:rPr>
              <a:t>ukritisk skærmbrug skader børns trivsel</a:t>
            </a:r>
            <a:r>
              <a:rPr lang="da" sz="1600">
                <a:solidFill>
                  <a:schemeClr val="dk1"/>
                </a:solidFill>
              </a:rPr>
              <a:t> – også selvom alle sammenhænge endnu ikke er fuldt kortlagt.</a:t>
            </a:r>
            <a:endParaRPr sz="1600">
              <a:solidFill>
                <a:schemeClr val="dk1"/>
              </a:solidFill>
            </a:endParaRPr>
          </a:p>
          <a:p>
            <a:pPr indent="0" lvl="0" marL="0" rtl="0" algn="l">
              <a:spcBef>
                <a:spcPts val="1200"/>
              </a:spcBef>
              <a:spcAft>
                <a:spcPts val="0"/>
              </a:spcAft>
              <a:buNone/>
            </a:pPr>
            <a:r>
              <a:rPr lang="da" sz="1600">
                <a:solidFill>
                  <a:schemeClr val="dk1"/>
                </a:solidFill>
              </a:rPr>
              <a:t>Søvn, koncentration og trivsel påvirkes negativt.</a:t>
            </a:r>
            <a:r>
              <a:rPr b="1" lang="da" sz="1600">
                <a:solidFill>
                  <a:schemeClr val="dk1"/>
                </a:solidFill>
              </a:rPr>
              <a:t> </a:t>
            </a:r>
            <a:r>
              <a:rPr lang="da" sz="1600">
                <a:solidFill>
                  <a:schemeClr val="dk1"/>
                </a:solidFill>
              </a:rPr>
              <a:t>Børn udsættes for skadeligt indhold og føler sig presset til at være konstant tilgængelige, hvilket giver følelsen af stress. </a:t>
            </a:r>
            <a:r>
              <a:rPr lang="da" sz="1600">
                <a:solidFill>
                  <a:schemeClr val="dk1"/>
                </a:solidFill>
              </a:rPr>
              <a:t>Når børn får en smartphone, </a:t>
            </a:r>
            <a:r>
              <a:rPr lang="da" sz="1600" u="sng">
                <a:solidFill>
                  <a:srgbClr val="1155CC"/>
                </a:solidFill>
                <a:hlinkClick r:id="rId4">
                  <a:extLst>
                    <a:ext uri="{A12FA001-AC4F-418D-AE19-62706E023703}">
                      <ahyp:hlinkClr val="tx"/>
                    </a:ext>
                  </a:extLst>
                </a:hlinkClick>
              </a:rPr>
              <a:t>stopper børnelivet</a:t>
            </a:r>
            <a:r>
              <a:rPr lang="da" sz="1600">
                <a:solidFill>
                  <a:schemeClr val="dk1"/>
                </a:solidFill>
              </a:rPr>
              <a:t>. </a:t>
            </a:r>
            <a:endParaRPr sz="1600">
              <a:solidFill>
                <a:schemeClr val="dk1"/>
              </a:solidFill>
            </a:endParaRPr>
          </a:p>
          <a:p>
            <a:pPr indent="0" lvl="0" marL="0" rtl="0" algn="l">
              <a:spcBef>
                <a:spcPts val="1200"/>
              </a:spcBef>
              <a:spcAft>
                <a:spcPts val="0"/>
              </a:spcAft>
              <a:buNone/>
            </a:pPr>
            <a:r>
              <a:rPr lang="da" sz="1600">
                <a:solidFill>
                  <a:schemeClr val="dk1"/>
                </a:solidFill>
              </a:rPr>
              <a:t>Der er undtagelser fx for børn, der kun kan indgå i fællesskaber digitalt. Digitalt brug kan også være lærerigt.</a:t>
            </a:r>
            <a:endParaRPr sz="1600">
              <a:solidFill>
                <a:schemeClr val="dk1"/>
              </a:solidFill>
            </a:endParaRPr>
          </a:p>
          <a:p>
            <a:pPr indent="0" lvl="0" marL="0" rtl="0" algn="l">
              <a:spcBef>
                <a:spcPts val="1200"/>
              </a:spcBef>
              <a:spcAft>
                <a:spcPts val="0"/>
              </a:spcAft>
              <a:buNone/>
            </a:pPr>
            <a:r>
              <a:rPr lang="da" sz="1600">
                <a:solidFill>
                  <a:schemeClr val="dk1"/>
                </a:solidFill>
              </a:rPr>
              <a:t>Men anbefalingerne er klare. Debuten skal ske sent, og brugen begrænses.  </a:t>
            </a:r>
            <a:endParaRPr sz="1600">
              <a:solidFill>
                <a:schemeClr val="dk1"/>
              </a:solidFill>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1" name="Shape 101"/>
        <p:cNvGrpSpPr/>
        <p:nvPr/>
      </p:nvGrpSpPr>
      <p:grpSpPr>
        <a:xfrm>
          <a:off x="0" y="0"/>
          <a:ext cx="0" cy="0"/>
          <a:chOff x="0" y="0"/>
          <a:chExt cx="0" cy="0"/>
        </a:xfrm>
      </p:grpSpPr>
      <p:sp>
        <p:nvSpPr>
          <p:cNvPr id="102" name="Google Shape;102;p21"/>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b="1" lang="da"/>
              <a:t>Hvad sker der, når mobilerne forsvinder? </a:t>
            </a:r>
            <a:endParaRPr/>
          </a:p>
        </p:txBody>
      </p:sp>
      <p:sp>
        <p:nvSpPr>
          <p:cNvPr id="103" name="Google Shape;103;p21"/>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da" sz="1600">
                <a:solidFill>
                  <a:schemeClr val="dk1"/>
                </a:solidFill>
              </a:rPr>
              <a:t>Et større </a:t>
            </a:r>
            <a:r>
              <a:rPr lang="da" sz="1600" u="sng">
                <a:solidFill>
                  <a:srgbClr val="1155CC"/>
                </a:solidFill>
                <a:hlinkClick r:id="rId3">
                  <a:extLst>
                    <a:ext uri="{A12FA001-AC4F-418D-AE19-62706E023703}">
                      <ahyp:hlinkClr val="tx"/>
                    </a:ext>
                  </a:extLst>
                </a:hlinkClick>
              </a:rPr>
              <a:t>norsk studie</a:t>
            </a:r>
            <a:r>
              <a:rPr lang="da" sz="1600">
                <a:solidFill>
                  <a:schemeClr val="dk1"/>
                </a:solidFill>
              </a:rPr>
              <a:t> fra 2024 har fastslået, at skoler, der indfører mobilforbud får:</a:t>
            </a:r>
            <a:endParaRPr sz="1600">
              <a:solidFill>
                <a:schemeClr val="dk1"/>
              </a:solidFill>
            </a:endParaRPr>
          </a:p>
          <a:p>
            <a:pPr indent="0" lvl="0" marL="0" rtl="0" algn="l">
              <a:spcBef>
                <a:spcPts val="0"/>
              </a:spcBef>
              <a:spcAft>
                <a:spcPts val="0"/>
              </a:spcAft>
              <a:buNone/>
            </a:pPr>
            <a:r>
              <a:t/>
            </a:r>
            <a:endParaRPr b="1" sz="1600">
              <a:solidFill>
                <a:schemeClr val="dk1"/>
              </a:solidFill>
            </a:endParaRPr>
          </a:p>
          <a:p>
            <a:pPr indent="-330200" lvl="0" marL="457200" rtl="0" algn="l">
              <a:spcBef>
                <a:spcPts val="0"/>
              </a:spcBef>
              <a:spcAft>
                <a:spcPts val="0"/>
              </a:spcAft>
              <a:buClr>
                <a:schemeClr val="dk1"/>
              </a:buClr>
              <a:buSzPts val="1600"/>
              <a:buChar char="-"/>
            </a:pPr>
            <a:r>
              <a:rPr lang="da" sz="1600">
                <a:solidFill>
                  <a:schemeClr val="dk1"/>
                </a:solidFill>
              </a:rPr>
              <a:t>elever, der klarer sig bedre fagligt</a:t>
            </a:r>
            <a:endParaRPr sz="1600">
              <a:solidFill>
                <a:schemeClr val="dk1"/>
              </a:solidFill>
            </a:endParaRPr>
          </a:p>
          <a:p>
            <a:pPr indent="-330200" lvl="0" marL="457200" rtl="0" algn="l">
              <a:spcBef>
                <a:spcPts val="0"/>
              </a:spcBef>
              <a:spcAft>
                <a:spcPts val="0"/>
              </a:spcAft>
              <a:buClr>
                <a:schemeClr val="dk1"/>
              </a:buClr>
              <a:buSzPts val="1600"/>
              <a:buChar char="-"/>
            </a:pPr>
            <a:r>
              <a:rPr lang="da" sz="1600">
                <a:solidFill>
                  <a:schemeClr val="dk1"/>
                </a:solidFill>
              </a:rPr>
              <a:t>mindre mobning </a:t>
            </a:r>
            <a:endParaRPr sz="1600">
              <a:solidFill>
                <a:schemeClr val="dk1"/>
              </a:solidFill>
            </a:endParaRPr>
          </a:p>
          <a:p>
            <a:pPr indent="-330200" lvl="0" marL="457200" rtl="0" algn="l">
              <a:spcBef>
                <a:spcPts val="0"/>
              </a:spcBef>
              <a:spcAft>
                <a:spcPts val="0"/>
              </a:spcAft>
              <a:buClr>
                <a:schemeClr val="dk1"/>
              </a:buClr>
              <a:buSzPts val="1600"/>
              <a:buChar char="-"/>
            </a:pPr>
            <a:r>
              <a:rPr lang="da" sz="1600">
                <a:solidFill>
                  <a:schemeClr val="dk1"/>
                </a:solidFill>
              </a:rPr>
              <a:t>elever, der trives bedre</a:t>
            </a:r>
            <a:endParaRPr sz="1600">
              <a:solidFill>
                <a:schemeClr val="dk1"/>
              </a:solidFill>
            </a:endParaRPr>
          </a:p>
          <a:p>
            <a:pPr indent="-330200" lvl="0" marL="457200" rtl="0" algn="l">
              <a:spcBef>
                <a:spcPts val="0"/>
              </a:spcBef>
              <a:spcAft>
                <a:spcPts val="0"/>
              </a:spcAft>
              <a:buClr>
                <a:schemeClr val="dk1"/>
              </a:buClr>
              <a:buSzPts val="1600"/>
              <a:buChar char="-"/>
            </a:pPr>
            <a:r>
              <a:rPr lang="da" sz="1600">
                <a:solidFill>
                  <a:schemeClr val="dk1"/>
                </a:solidFill>
              </a:rPr>
              <a:t>bliver nemmere for skolen at løfte elever</a:t>
            </a:r>
            <a:endParaRPr sz="1600">
              <a:solidFill>
                <a:schemeClr val="dk1"/>
              </a:solidFill>
            </a:endParaRPr>
          </a:p>
          <a:p>
            <a:pPr indent="-330200" lvl="0" marL="457200" rtl="0" algn="l">
              <a:spcBef>
                <a:spcPts val="0"/>
              </a:spcBef>
              <a:spcAft>
                <a:spcPts val="0"/>
              </a:spcAft>
              <a:buClr>
                <a:schemeClr val="dk1"/>
              </a:buClr>
              <a:buSzPts val="1600"/>
              <a:buChar char="-"/>
            </a:pPr>
            <a:r>
              <a:rPr lang="da" sz="1600">
                <a:solidFill>
                  <a:schemeClr val="dk1"/>
                </a:solidFill>
              </a:rPr>
              <a:t>mindre behov for hjælp til elevers mentale problemer</a:t>
            </a:r>
            <a:endParaRPr sz="1600">
              <a:solidFill>
                <a:schemeClr val="dk1"/>
              </a:solidFill>
            </a:endParaRPr>
          </a:p>
          <a:p>
            <a:pPr indent="-330200" lvl="0" marL="457200" rtl="0" algn="l">
              <a:spcBef>
                <a:spcPts val="0"/>
              </a:spcBef>
              <a:spcAft>
                <a:spcPts val="0"/>
              </a:spcAft>
              <a:buClr>
                <a:schemeClr val="dk1"/>
              </a:buClr>
              <a:buSzPts val="1600"/>
              <a:buChar char="-"/>
            </a:pPr>
            <a:r>
              <a:rPr lang="da" sz="1600">
                <a:solidFill>
                  <a:schemeClr val="dk1"/>
                </a:solidFill>
              </a:rPr>
              <a:t>især piger oplever en positiv effekt</a:t>
            </a:r>
            <a:br>
              <a:rPr lang="da" sz="1600">
                <a:solidFill>
                  <a:schemeClr val="dk1"/>
                </a:solidFill>
              </a:rPr>
            </a:br>
            <a:endParaRPr sz="1600">
              <a:solidFill>
                <a:schemeClr val="dk1"/>
              </a:solidFill>
            </a:endParaRPr>
          </a:p>
          <a:p>
            <a:pPr indent="0" lvl="0" marL="0" rtl="0" algn="l">
              <a:spcBef>
                <a:spcPts val="0"/>
              </a:spcBef>
              <a:spcAft>
                <a:spcPts val="0"/>
              </a:spcAft>
              <a:buClr>
                <a:schemeClr val="dk1"/>
              </a:buClr>
              <a:buSzPts val="1100"/>
              <a:buFont typeface="Arial"/>
              <a:buNone/>
            </a:pPr>
            <a:r>
              <a:rPr lang="da" sz="1600">
                <a:solidFill>
                  <a:schemeClr val="dk1"/>
                </a:solidFill>
              </a:rPr>
              <a:t>Ifølge studiet var der ingen negative effekter ved et mobilforbud. </a:t>
            </a:r>
            <a:endParaRPr sz="1600">
              <a:solidFill>
                <a:schemeClr val="dk1"/>
              </a:solidFill>
            </a:endParaRPr>
          </a:p>
        </p:txBody>
      </p:sp>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